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32" r:id="rId2"/>
  </p:sldMasterIdLst>
  <p:notesMasterIdLst>
    <p:notesMasterId r:id="rId38"/>
  </p:notesMasterIdLst>
  <p:sldIdLst>
    <p:sldId id="313" r:id="rId3"/>
    <p:sldId id="315" r:id="rId4"/>
    <p:sldId id="317" r:id="rId5"/>
    <p:sldId id="314" r:id="rId6"/>
    <p:sldId id="318" r:id="rId7"/>
    <p:sldId id="339" r:id="rId8"/>
    <p:sldId id="344" r:id="rId9"/>
    <p:sldId id="350" r:id="rId10"/>
    <p:sldId id="351" r:id="rId11"/>
    <p:sldId id="345" r:id="rId12"/>
    <p:sldId id="316" r:id="rId13"/>
    <p:sldId id="323" r:id="rId14"/>
    <p:sldId id="320" r:id="rId15"/>
    <p:sldId id="322" r:id="rId16"/>
    <p:sldId id="330" r:id="rId17"/>
    <p:sldId id="349" r:id="rId18"/>
    <p:sldId id="324" r:id="rId19"/>
    <p:sldId id="357" r:id="rId20"/>
    <p:sldId id="356" r:id="rId21"/>
    <p:sldId id="355" r:id="rId22"/>
    <p:sldId id="328" r:id="rId23"/>
    <p:sldId id="329" r:id="rId24"/>
    <p:sldId id="354" r:id="rId25"/>
    <p:sldId id="348" r:id="rId26"/>
    <p:sldId id="333" r:id="rId27"/>
    <p:sldId id="334" r:id="rId28"/>
    <p:sldId id="319" r:id="rId29"/>
    <p:sldId id="327" r:id="rId30"/>
    <p:sldId id="346" r:id="rId31"/>
    <p:sldId id="335" r:id="rId32"/>
    <p:sldId id="347" r:id="rId33"/>
    <p:sldId id="336" r:id="rId34"/>
    <p:sldId id="358" r:id="rId35"/>
    <p:sldId id="359" r:id="rId36"/>
    <p:sldId id="343" r:id="rId37"/>
  </p:sldIdLst>
  <p:sldSz cx="164592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kce Dayanikli" initials="GD" lastIdx="2" clrIdx="0">
    <p:extLst>
      <p:ext uri="{19B8F6BF-5375-455C-9EA6-DF929625EA0E}">
        <p15:presenceInfo xmlns:p15="http://schemas.microsoft.com/office/powerpoint/2012/main" userId="S::gokced@princeton.edu::0b38280c-bc81-4d89-ae2d-396c1123858d" providerId="AD"/>
      </p:ext>
    </p:extLst>
  </p:cmAuthor>
  <p:cmAuthor id="2" name="Bachir El Khadir" initials="BEK" lastIdx="1" clrIdx="1">
    <p:extLst>
      <p:ext uri="{19B8F6BF-5375-455C-9EA6-DF929625EA0E}">
        <p15:presenceInfo xmlns:p15="http://schemas.microsoft.com/office/powerpoint/2012/main" userId="S::bkhadir@princeton.edu::ba317236-23b9-4714-8cb6-5b6b682da6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E6727A"/>
    <a:srgbClr val="FEF6F0"/>
    <a:srgbClr val="E3B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6"/>
    <p:restoredTop sz="83763"/>
  </p:normalViewPr>
  <p:slideViewPr>
    <p:cSldViewPr snapToGrid="0" snapToObjects="1">
      <p:cViewPr varScale="1">
        <p:scale>
          <a:sx n="85" d="100"/>
          <a:sy n="85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9T17:00:42.951" idx="2">
    <p:pos x="10" y="10"/>
    <p:text>Good luck!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2-29T21:49:08.572" idx="1">
    <p:pos x="4222" y="970"/>
    <p:text>Color all u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9T17:00:13.96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157FE-EA04-3F42-A1A9-63045772C58B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4638" y="1143000"/>
            <a:ext cx="74072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917C2-D7D5-C149-998F-A74413585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1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7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8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81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33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lack both a good understanding of </a:t>
            </a:r>
            <a:r>
              <a:rPr lang="en-US" err="1"/>
              <a:t>sos</a:t>
            </a:r>
            <a:r>
              <a:rPr lang="en-US"/>
              <a:t>, and Cauchy schwarz constants are not 1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Pass to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sors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88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98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object of interest to us Is multivariate poly</a:t>
            </a:r>
          </a:p>
          <a:p>
            <a:r>
              <a:rPr lang="en-US"/>
              <a:t>When we study polynomials, a property that we are interested in is nonnegativity</a:t>
            </a:r>
          </a:p>
          <a:p>
            <a:r>
              <a:rPr lang="en-US"/>
              <a:t>I plotted for you here the set of all nonnegative polynomials in n d</a:t>
            </a:r>
          </a:p>
          <a:p>
            <a:r>
              <a:rPr lang="en-US"/>
              <a:t>Inside this set, we have two other sets of interest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D37B-A0DC-4428-BBE5-5362A9AEF4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39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object of interest to us Is multivariate poly</a:t>
            </a:r>
          </a:p>
          <a:p>
            <a:r>
              <a:rPr lang="en-US"/>
              <a:t>When we study polynomials, a property that we are interested in is nonnegativity</a:t>
            </a:r>
          </a:p>
          <a:p>
            <a:r>
              <a:rPr lang="en-US"/>
              <a:t>I plotted for you here the set of all nonnegative polynomials in n d</a:t>
            </a:r>
          </a:p>
          <a:p>
            <a:r>
              <a:rPr lang="en-US"/>
              <a:t>Inside this set, we have two other sets of interest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D37B-A0DC-4428-BBE5-5362A9AEF4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object of interest to us Is multivariate poly</a:t>
            </a:r>
          </a:p>
          <a:p>
            <a:r>
              <a:rPr lang="en-US"/>
              <a:t>When we study polynomials, a property that we are interested in is nonnegativity</a:t>
            </a:r>
          </a:p>
          <a:p>
            <a:r>
              <a:rPr lang="en-US"/>
              <a:t>I plotted for you here the set of all nonnegative polynomials in n d</a:t>
            </a:r>
          </a:p>
          <a:p>
            <a:r>
              <a:rPr lang="en-US"/>
              <a:t>Inside this set, we have two other sets of interest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D37B-A0DC-4428-BBE5-5362A9AEF4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object of interest to us Is multivariate poly</a:t>
            </a:r>
          </a:p>
          <a:p>
            <a:r>
              <a:rPr lang="en-US" dirty="0"/>
              <a:t>When we study polynomials, a property that we are interested in is nonnegativity</a:t>
            </a:r>
          </a:p>
          <a:p>
            <a:r>
              <a:rPr lang="en-US" dirty="0"/>
              <a:t>I plotted for you here the set of all nonnegative polynomials in n d</a:t>
            </a:r>
          </a:p>
          <a:p>
            <a:r>
              <a:rPr lang="en-US" dirty="0"/>
              <a:t>Inside this set, we have two other sets of interest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D37B-A0DC-4428-BBE5-5362A9AEF4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8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table seems to be the answer to all questions regarding classification of real forms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BD37B-A0DC-4428-BBE5-5362A9AEF4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01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05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8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2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4638" y="1143000"/>
            <a:ext cx="74072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Linearization</a:t>
            </a:r>
          </a:p>
          <a:p>
            <a:r>
              <a:rPr lang="en-US"/>
              <a:t>-Abstraction to du 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917C2-D7D5-C149-998F-A744135853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0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22363"/>
            <a:ext cx="12344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602038"/>
            <a:ext cx="12344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DAB8E-BB1D-0C4C-B776-27BDA5D73328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1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D99C-C624-0346-B501-AA70BD565BE7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1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365125"/>
            <a:ext cx="35490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365125"/>
            <a:ext cx="104413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250F-C47F-2142-A6C5-6919B9AB099A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0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122363"/>
            <a:ext cx="12344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602038"/>
            <a:ext cx="12344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A2DE-F1C8-D940-9904-628E6C2C6FDE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3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344E-CBEB-A84A-BC26-A24A845A8E0C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80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1709739"/>
            <a:ext cx="141960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4589464"/>
            <a:ext cx="141960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721A8-1083-C246-AD56-54D765D41F73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20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1825625"/>
            <a:ext cx="699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1825625"/>
            <a:ext cx="699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7F4A6-5787-994F-928E-77035C921641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4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126"/>
            <a:ext cx="141960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1681163"/>
            <a:ext cx="6963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2505075"/>
            <a:ext cx="69630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1681163"/>
            <a:ext cx="699730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2505075"/>
            <a:ext cx="69973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EE57C-7A71-724F-BFD2-06D78239E08A}" type="datetime1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82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BE2F2-E41C-C040-87E1-DF7CC30927C4}" type="datetime1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9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39AE-1EB7-FC4D-B7C7-38AF6FC7BA93}" type="datetime1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51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987426"/>
            <a:ext cx="83324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D0B2D-348F-674D-B947-9FFE8ACBADE7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8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D22F-C0EB-CD44-BF3C-4B7AC45B6DB7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68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987426"/>
            <a:ext cx="833247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B218-1752-844F-8E66-EFF43C202522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19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DADC-ACE4-3145-96F3-80274CA95F0E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9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365125"/>
            <a:ext cx="35490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365125"/>
            <a:ext cx="1044130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B6AC-5019-7842-AE5F-781D1B775DA4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9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8" y="1709739"/>
            <a:ext cx="141960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8" y="4589464"/>
            <a:ext cx="141960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8842-1F86-B246-BEB4-2747E1490861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8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1825625"/>
            <a:ext cx="699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0" y="1825625"/>
            <a:ext cx="699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A909F-11A9-3147-882D-D0C632BCA056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4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365126"/>
            <a:ext cx="1419606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5" y="1681163"/>
            <a:ext cx="69630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5" y="2505075"/>
            <a:ext cx="69630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0" y="1681163"/>
            <a:ext cx="699730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0" y="2505075"/>
            <a:ext cx="69973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38140-D2D6-D045-8DD6-DF104231EB01}" type="datetime1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7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BC759-11E0-4547-B93E-337FFA02EDA0}" type="datetime1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7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CE6BB-E60F-394A-977E-FFEE20E2E4A2}" type="datetime1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5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4" y="987426"/>
            <a:ext cx="83324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D19C2-0963-4841-BEE2-95BC8D5AD70C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4" y="457200"/>
            <a:ext cx="53085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4" y="987426"/>
            <a:ext cx="833247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4" y="2057400"/>
            <a:ext cx="53085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BB02F-DEF0-EB43-B7B1-9CD456BEAC20}" type="datetime1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365126"/>
            <a:ext cx="14196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825625"/>
            <a:ext cx="14196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53351-65E8-8945-BC38-CB14A76AA337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6356351"/>
            <a:ext cx="555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279AF-65EC-6A4C-8AE8-742307459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9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365126"/>
            <a:ext cx="14196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1825625"/>
            <a:ext cx="14196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D1F1-BF1C-604F-9341-2A5A15929D33}" type="datetime1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0" y="6356351"/>
            <a:ext cx="55549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5D2C1-85AC-495A-A0A3-3153AB346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4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comments" Target="../comments/comment2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microsoft.com/office/2007/relationships/hdphoto" Target="../media/hdphoto3.wdp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0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77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microsoft.com/office/2007/relationships/hdphoto" Target="../media/hdphoto4.wdp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230.png"/><Relationship Id="rId10" Type="http://schemas.openxmlformats.org/officeDocument/2006/relationships/image" Target="../media/image160.png"/><Relationship Id="rId4" Type="http://schemas.openxmlformats.org/officeDocument/2006/relationships/image" Target="../media/image1190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020.png"/><Relationship Id="rId9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171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380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B65548-6D87-6440-A86A-9DDA85E5D3BC}"/>
              </a:ext>
            </a:extLst>
          </p:cNvPr>
          <p:cNvSpPr/>
          <p:nvPr/>
        </p:nvSpPr>
        <p:spPr>
          <a:xfrm>
            <a:off x="2133601" y="1536414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SOS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vs</a:t>
            </a:r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Convex</a:t>
            </a:r>
          </a:p>
          <a:p>
            <a:pPr algn="ctr"/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and  Generalized</a:t>
            </a:r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Cauchy-Schwarz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104BB2-1AB6-0149-80C8-1565A0646620}"/>
              </a:ext>
            </a:extLst>
          </p:cNvPr>
          <p:cNvSpPr/>
          <p:nvPr/>
        </p:nvSpPr>
        <p:spPr>
          <a:xfrm>
            <a:off x="5617416" y="4666135"/>
            <a:ext cx="5224379" cy="1255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Bachir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El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Khadir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0" algn="ctr">
              <a:lnSpc>
                <a:spcPct val="90000"/>
              </a:lnSpc>
              <a:buClr>
                <a:schemeClr val="dk1"/>
              </a:buClr>
              <a:buSzPts val="2400"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 2, 2020  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2400"/>
            </a:pPr>
            <a:r>
              <a:rPr lang="en-US" b="1" dirty="0" err="1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Mathematisches</a:t>
            </a:r>
            <a:r>
              <a:rPr lang="en-US" b="1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Forschungsinstitut</a:t>
            </a:r>
            <a:r>
              <a:rPr lang="en-US" b="1" dirty="0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Oberwolfach</a:t>
            </a:r>
            <a:endParaRPr lang="en-US" b="1" dirty="0">
              <a:solidFill>
                <a:schemeClr val="accent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03A4E-9F09-104B-A575-FE4F1C671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4084" b="-4707"/>
          <a:stretch/>
        </p:blipFill>
        <p:spPr>
          <a:xfrm>
            <a:off x="13706008" y="6022652"/>
            <a:ext cx="619595" cy="835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C4F3A-A1C5-C84A-8EF3-5DD6B014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p(z_1) ="/>
              <p:cNvSpPr txBox="1"/>
              <p:nvPr/>
            </p:nvSpPr>
            <p:spPr>
              <a:xfrm>
                <a:off x="3157045" y="5079307"/>
                <a:ext cx="39508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=32,       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k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6" name="p(z_1) =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45" y="5079307"/>
                <a:ext cx="3950825" cy="307777"/>
              </a:xfrm>
              <a:prstGeom prst="rect">
                <a:avLst/>
              </a:prstGeom>
              <a:blipFill>
                <a:blip r:embed="rId3"/>
                <a:stretch>
                  <a:fillRect l="-2244" t="-24000" r="-962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664439" y="269108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Monaco" pitchFamily="2" charset="77"/>
              </a:rPr>
              <a:t>Example: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_1 = ...."/>
              <p:cNvSpPr txBox="1"/>
              <p:nvPr/>
            </p:nvSpPr>
            <p:spPr>
              <a:xfrm>
                <a:off x="746605" y="2363094"/>
                <a:ext cx="9517672" cy="1149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= 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z_1 = ....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5" y="2363094"/>
                <a:ext cx="9517672" cy="1149674"/>
              </a:xfrm>
              <a:prstGeom prst="rect">
                <a:avLst/>
              </a:prstGeom>
              <a:blipFill>
                <a:blip r:embed="rId4"/>
                <a:stretch>
                  <a:fillRect t="-8696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1 level set"/>
          <p:cNvGrpSpPr/>
          <p:nvPr/>
        </p:nvGrpSpPr>
        <p:grpSpPr>
          <a:xfrm>
            <a:off x="10264284" y="1682851"/>
            <a:ext cx="3162615" cy="3581120"/>
            <a:chOff x="8130677" y="482867"/>
            <a:chExt cx="3162614" cy="358111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677" y="482867"/>
              <a:ext cx="3162614" cy="29255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130677" y="3694654"/>
                  <a:ext cx="30971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≤1 }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0677" y="3694654"/>
                  <a:ext cx="309719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"/>
              <p:cNvSpPr txBox="1"/>
              <p:nvPr/>
            </p:nvSpPr>
            <p:spPr>
              <a:xfrm>
                <a:off x="2997383" y="1237652"/>
                <a:ext cx="5554276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=1,…,4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p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383" y="1237652"/>
                <a:ext cx="5554276" cy="781752"/>
              </a:xfrm>
              <a:prstGeom prst="rect">
                <a:avLst/>
              </a:prstGeom>
              <a:blipFill>
                <a:blip r:embed="rId7"/>
                <a:stretch>
                  <a:fillRect l="-457" t="-136508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(z_1) ="/>
              <p:cNvSpPr txBox="1"/>
              <p:nvPr/>
            </p:nvSpPr>
            <p:spPr>
              <a:xfrm>
                <a:off x="3722370" y="5902011"/>
                <a:ext cx="2222788" cy="748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≰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&gt;1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p(z_1) =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370" y="5902011"/>
                <a:ext cx="2222788" cy="748090"/>
              </a:xfrm>
              <a:prstGeom prst="rect">
                <a:avLst/>
              </a:prstGeom>
              <a:blipFill>
                <a:blip r:embed="rId8"/>
                <a:stretch>
                  <a:fillRect l="-2273" t="-145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Cayley"/>
          <p:cNvGrpSpPr/>
          <p:nvPr/>
        </p:nvGrpSpPr>
        <p:grpSpPr>
          <a:xfrm>
            <a:off x="2997384" y="3896540"/>
            <a:ext cx="6143355" cy="672172"/>
            <a:chOff x="863782" y="3896541"/>
            <a:chExt cx="6143354" cy="6721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yley"/>
                <p:cNvSpPr txBox="1"/>
                <p:nvPr/>
              </p:nvSpPr>
              <p:spPr>
                <a:xfrm>
                  <a:off x="1884614" y="3896541"/>
                  <a:ext cx="5122522" cy="6721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1" name="cayley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614" y="3896541"/>
                  <a:ext cx="5122522" cy="672172"/>
                </a:xfrm>
                <a:prstGeom prst="rect">
                  <a:avLst/>
                </a:prstGeom>
                <a:blipFill>
                  <a:blip r:embed="rId9"/>
                  <a:stretch>
                    <a:fillRect t="-144444" b="-19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863782" y="4047992"/>
              <a:ext cx="239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Cayley-Bacharach</a:t>
              </a:r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not sos"/>
          <p:cNvSpPr txBox="1"/>
          <p:nvPr/>
        </p:nvSpPr>
        <p:spPr>
          <a:xfrm>
            <a:off x="8712200" y="1333873"/>
            <a:ext cx="226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Not 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E93B1-166B-1743-B6A4-ADDDFB9EC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1000"/>
                <a:lumOff val="29000"/>
              </a:schemeClr>
            </a:gs>
            <a:gs pos="46000">
              <a:schemeClr val="accent1">
                <a:lumMod val="75000"/>
              </a:schemeClr>
            </a:gs>
            <a:gs pos="100000">
              <a:schemeClr val="tx1">
                <a:lumMod val="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FAE628-EA6E-0F46-826E-4A79168AB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07" y="2089011"/>
            <a:ext cx="2938843" cy="40723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CD603A-9CE2-2F41-BF02-AC088FF3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159" y="2131875"/>
            <a:ext cx="2838853" cy="41399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1CF708C-04D6-7D49-9A8A-6542CEA7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517" y="33816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Dual of the cone of convex forms</a:t>
            </a:r>
            <a:endParaRPr lang="en-US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FCAE5-3E64-4340-8049-F9FFE780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5E728E-034E-9641-BFDA-4485EE934B6E}"/>
              </a:ext>
            </a:extLst>
          </p:cNvPr>
          <p:cNvSpPr txBox="1">
            <a:spLocks/>
          </p:cNvSpPr>
          <p:nvPr/>
        </p:nvSpPr>
        <p:spPr>
          <a:xfrm>
            <a:off x="2447930" y="106141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accent1">
                    <a:lumMod val="20000"/>
                    <a:lumOff val="80000"/>
                  </a:schemeClr>
                </a:solidFill>
                <a:latin typeface="Monaco" pitchFamily="2" charset="77"/>
              </a:rPr>
              <a:t>Generalizations of Cauchy-Schwarz</a:t>
            </a:r>
            <a:endParaRPr lang="en-US" sz="28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0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tegral">
                <a:extLst>
                  <a:ext uri="{FF2B5EF4-FFF2-40B4-BE49-F238E27FC236}">
                    <a16:creationId xmlns:a16="http://schemas.microsoft.com/office/drawing/2014/main" id="{F0C335D3-6802-5D47-A6BB-0463F0DC6ADB}"/>
                  </a:ext>
                </a:extLst>
              </p:cNvPr>
              <p:cNvSpPr txBox="1"/>
              <p:nvPr/>
            </p:nvSpPr>
            <p:spPr>
              <a:xfrm>
                <a:off x="6485052" y="5447834"/>
                <a:ext cx="4149213" cy="668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∼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≤1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nary>
                    </m:oMath>
                  </m:oMathPara>
                </a14:m>
                <a:endParaRPr lang="en-US" sz="200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integral">
                <a:extLst>
                  <a:ext uri="{FF2B5EF4-FFF2-40B4-BE49-F238E27FC236}">
                    <a16:creationId xmlns:a16="http://schemas.microsoft.com/office/drawing/2014/main" id="{F0C335D3-6802-5D47-A6BB-0463F0DC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052" y="5447834"/>
                <a:ext cx="4149213" cy="668453"/>
              </a:xfrm>
              <a:prstGeom prst="rect">
                <a:avLst/>
              </a:prstGeom>
              <a:blipFill>
                <a:blip r:embed="rId2"/>
                <a:stretch>
                  <a:fillRect l="-1223" t="-192593" r="-1529" b="-26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ellipse">
            <a:extLst>
              <a:ext uri="{FF2B5EF4-FFF2-40B4-BE49-F238E27FC236}">
                <a16:creationId xmlns:a16="http://schemas.microsoft.com/office/drawing/2014/main" id="{C4EA5FF1-2045-5645-BC7B-0CF9F110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487" y="4757662"/>
            <a:ext cx="2913105" cy="1872711"/>
          </a:xfrm>
          <a:prstGeom prst="rect">
            <a:avLst/>
          </a:prstGeom>
        </p:spPr>
      </p:pic>
      <p:cxnSp>
        <p:nvCxnSpPr>
          <p:cNvPr id="17" name="sep 2"/>
          <p:cNvCxnSpPr/>
          <p:nvPr/>
        </p:nvCxnSpPr>
        <p:spPr>
          <a:xfrm>
            <a:off x="5219700" y="4988033"/>
            <a:ext cx="51562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 = x + i y">
                <a:extLst>
                  <a:ext uri="{FF2B5EF4-FFF2-40B4-BE49-F238E27FC236}">
                    <a16:creationId xmlns:a16="http://schemas.microsoft.com/office/drawing/2014/main" id="{B40E50E7-1AAA-6149-8538-5384074DAA73}"/>
                  </a:ext>
                </a:extLst>
              </p:cNvPr>
              <p:cNvSpPr txBox="1"/>
              <p:nvPr/>
            </p:nvSpPr>
            <p:spPr>
              <a:xfrm>
                <a:off x="2593182" y="5628171"/>
                <a:ext cx="291310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z = x + i y">
                <a:extLst>
                  <a:ext uri="{FF2B5EF4-FFF2-40B4-BE49-F238E27FC236}">
                    <a16:creationId xmlns:a16="http://schemas.microsoft.com/office/drawing/2014/main" id="{B40E50E7-1AAA-6149-8538-5384074D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82" y="5628171"/>
                <a:ext cx="2913105" cy="307777"/>
              </a:xfrm>
              <a:prstGeom prst="rect">
                <a:avLst/>
              </a:prstGeom>
              <a:blipFill>
                <a:blip r:embed="rId4"/>
                <a:stretch>
                  <a:fillRect l="-2609" t="-24000" r="-3043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list 2">
                <a:extLst>
                  <a:ext uri="{FF2B5EF4-FFF2-40B4-BE49-F238E27FC236}">
                    <a16:creationId xmlns:a16="http://schemas.microsoft.com/office/drawing/2014/main" id="{6A4BE5B8-7B7B-894D-92CE-A5266FE5A18F}"/>
                  </a:ext>
                </a:extLst>
              </p:cNvPr>
              <p:cNvSpPr txBox="1"/>
              <p:nvPr/>
            </p:nvSpPr>
            <p:spPr>
              <a:xfrm>
                <a:off x="6254752" y="2921985"/>
                <a:ext cx="3154251" cy="1829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342891" indent="-342891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 is a constant!</a:t>
                </a:r>
              </a:p>
              <a:p>
                <a:pPr marL="342891" indent="-342891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Euler: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342891" indent="-342891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=(2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)!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list 2">
                <a:extLst>
                  <a:ext uri="{FF2B5EF4-FFF2-40B4-BE49-F238E27FC236}">
                    <a16:creationId xmlns:a16="http://schemas.microsoft.com/office/drawing/2014/main" id="{6A4BE5B8-7B7B-894D-92CE-A5266FE5A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52" y="2921985"/>
                <a:ext cx="3154251" cy="1829860"/>
              </a:xfrm>
              <a:prstGeom prst="rect">
                <a:avLst/>
              </a:prstGeom>
              <a:blipFill>
                <a:blip r:embed="rId5"/>
                <a:stretch>
                  <a:fillRect l="-4418" r="-3213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ep 1"/>
          <p:cNvCxnSpPr/>
          <p:nvPr/>
        </p:nvCxnSpPr>
        <p:spPr>
          <a:xfrm>
            <a:off x="5219700" y="2876651"/>
            <a:ext cx="5156200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 form">
                <a:extLst>
                  <a:ext uri="{FF2B5EF4-FFF2-40B4-BE49-F238E27FC236}">
                    <a16:creationId xmlns:a16="http://schemas.microsoft.com/office/drawing/2014/main" id="{4D381BFF-6663-4243-A1FB-79A2C39CA572}"/>
                  </a:ext>
                </a:extLst>
              </p:cNvPr>
              <p:cNvSpPr txBox="1"/>
              <p:nvPr/>
            </p:nvSpPr>
            <p:spPr>
              <a:xfrm>
                <a:off x="2879764" y="3683028"/>
                <a:ext cx="21587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>
                    <a:latin typeface="Cambria Math" panose="02040503050406030204" pitchFamily="18" charset="0"/>
                  </a:rPr>
                  <a:t> form of degree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p form">
                <a:extLst>
                  <a:ext uri="{FF2B5EF4-FFF2-40B4-BE49-F238E27FC236}">
                    <a16:creationId xmlns:a16="http://schemas.microsoft.com/office/drawing/2014/main" id="{4D381BFF-6663-4243-A1FB-79A2C39CA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764" y="3683028"/>
                <a:ext cx="2158796" cy="307777"/>
              </a:xfrm>
              <a:prstGeom prst="rect">
                <a:avLst/>
              </a:prstGeom>
              <a:blipFill>
                <a:blip r:embed="rId6"/>
                <a:stretch>
                  <a:fillRect l="-4094" t="-24000" r="-2339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list 1">
                <a:extLst>
                  <a:ext uri="{FF2B5EF4-FFF2-40B4-BE49-F238E27FC236}">
                    <a16:creationId xmlns:a16="http://schemas.microsoft.com/office/drawing/2014/main" id="{B69DDA0F-FFF3-7247-BF54-77876CB1E3F0}"/>
                  </a:ext>
                </a:extLst>
              </p:cNvPr>
              <p:cNvSpPr txBox="1"/>
              <p:nvPr/>
            </p:nvSpPr>
            <p:spPr>
              <a:xfrm>
                <a:off x="10375903" y="545722"/>
                <a:ext cx="5650499" cy="2427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ℝ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34289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4" name="list 1">
                <a:extLst>
                  <a:ext uri="{FF2B5EF4-FFF2-40B4-BE49-F238E27FC236}">
                    <a16:creationId xmlns:a16="http://schemas.microsoft.com/office/drawing/2014/main" id="{B69DDA0F-FFF3-7247-BF54-77876CB1E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5903" y="545722"/>
                <a:ext cx="5650499" cy="2427844"/>
              </a:xfrm>
              <a:prstGeom prst="rect">
                <a:avLst/>
              </a:prstGeom>
              <a:blipFill>
                <a:blip r:embed="rId7"/>
                <a:stretch>
                  <a:fillRect l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u =">
                <a:extLst>
                  <a:ext uri="{FF2B5EF4-FFF2-40B4-BE49-F238E27FC236}">
                    <a16:creationId xmlns:a16="http://schemas.microsoft.com/office/drawing/2014/main" id="{39701DBD-07BF-4C66-B05A-4972122CD09B}"/>
                  </a:ext>
                </a:extLst>
              </p:cNvPr>
              <p:cNvSpPr txBox="1"/>
              <p:nvPr/>
            </p:nvSpPr>
            <p:spPr>
              <a:xfrm>
                <a:off x="6760277" y="1539796"/>
                <a:ext cx="2075055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u =">
                <a:extLst>
                  <a:ext uri="{FF2B5EF4-FFF2-40B4-BE49-F238E27FC236}">
                    <a16:creationId xmlns:a16="http://schemas.microsoft.com/office/drawing/2014/main" id="{39701DBD-07BF-4C66-B05A-4972122CD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277" y="1539796"/>
                <a:ext cx="2075055" cy="746743"/>
              </a:xfrm>
              <a:prstGeom prst="rect">
                <a:avLst/>
              </a:prstGeom>
              <a:blipFill>
                <a:blip r:embed="rId8"/>
                <a:stretch>
                  <a:fillRect l="-20000" t="-143333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nabla">
                <a:extLst>
                  <a:ext uri="{FF2B5EF4-FFF2-40B4-BE49-F238E27FC236}">
                    <a16:creationId xmlns:a16="http://schemas.microsoft.com/office/drawing/2014/main" id="{CEBA950C-720E-48DB-9F6C-A707EDB877C7}"/>
                  </a:ext>
                </a:extLst>
              </p:cNvPr>
              <p:cNvSpPr txBox="1"/>
              <p:nvPr/>
            </p:nvSpPr>
            <p:spPr>
              <a:xfrm>
                <a:off x="3477376" y="1055542"/>
                <a:ext cx="1742329" cy="1647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11" name="nabla">
                <a:extLst>
                  <a:ext uri="{FF2B5EF4-FFF2-40B4-BE49-F238E27FC236}">
                    <a16:creationId xmlns:a16="http://schemas.microsoft.com/office/drawing/2014/main" id="{CEBA950C-720E-48DB-9F6C-A707EDB8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376" y="1055542"/>
                <a:ext cx="1742329" cy="1647631"/>
              </a:xfrm>
              <a:prstGeom prst="rect">
                <a:avLst/>
              </a:prstGeom>
              <a:blipFill>
                <a:blip r:embed="rId9"/>
                <a:stretch>
                  <a:fillRect t="-13740"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99B72C8-7694-2B4E-A887-3FA6CD18340B}"/>
              </a:ext>
            </a:extLst>
          </p:cNvPr>
          <p:cNvSpPr txBox="1"/>
          <p:nvPr/>
        </p:nvSpPr>
        <p:spPr>
          <a:xfrm>
            <a:off x="2126938" y="15515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4472C4">
                    <a:lumMod val="50000"/>
                  </a:srgbClr>
                </a:solidFill>
                <a:latin typeface="Monaco"/>
                <a:ea typeface="+mj-ea"/>
                <a:cs typeface="Futura Medium" panose="020B0602020204020303"/>
              </a:rPr>
              <a:t>Background: Differential forms</a:t>
            </a:r>
            <a:endParaRPr lang="en-US" sz="2800" b="1">
              <a:solidFill>
                <a:schemeClr val="accent1">
                  <a:lumMod val="50000"/>
                </a:schemeClr>
              </a:solidFill>
              <a:latin typeface="Monaco"/>
              <a:cs typeface="Futura Medium" panose="020B0602020204020303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39DBA-E9A5-9245-B9A0-66B7DBA1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5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 build="p" bldLvl="5"/>
      <p:bldP spid="16" grpId="0"/>
      <p:bldP spid="4" grpId="0" build="p" bldLvl="5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genberalized cs">
                <a:extLst>
                  <a:ext uri="{FF2B5EF4-FFF2-40B4-BE49-F238E27FC236}">
                    <a16:creationId xmlns:a16="http://schemas.microsoft.com/office/drawing/2014/main" id="{1AC907A7-5CB5-9248-83A5-07787D0C68F3}"/>
                  </a:ext>
                </a:extLst>
              </p:cNvPr>
              <p:cNvSpPr txBox="1"/>
              <p:nvPr/>
            </p:nvSpPr>
            <p:spPr>
              <a:xfrm>
                <a:off x="2543182" y="1383104"/>
                <a:ext cx="5330820" cy="372229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47625" cap="rnd" cmpd="sng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593592"/>
                          <a:gd name="connsiteY0" fmla="*/ 0 h 2199572"/>
                          <a:gd name="connsiteX1" fmla="*/ 493385 w 9593592"/>
                          <a:gd name="connsiteY1" fmla="*/ 0 h 2199572"/>
                          <a:gd name="connsiteX2" fmla="*/ 1178641 w 9593592"/>
                          <a:gd name="connsiteY2" fmla="*/ 0 h 2199572"/>
                          <a:gd name="connsiteX3" fmla="*/ 1959834 w 9593592"/>
                          <a:gd name="connsiteY3" fmla="*/ 0 h 2199572"/>
                          <a:gd name="connsiteX4" fmla="*/ 2357283 w 9593592"/>
                          <a:gd name="connsiteY4" fmla="*/ 0 h 2199572"/>
                          <a:gd name="connsiteX5" fmla="*/ 2754731 w 9593592"/>
                          <a:gd name="connsiteY5" fmla="*/ 0 h 2199572"/>
                          <a:gd name="connsiteX6" fmla="*/ 3631860 w 9593592"/>
                          <a:gd name="connsiteY6" fmla="*/ 0 h 2199572"/>
                          <a:gd name="connsiteX7" fmla="*/ 4317116 w 9593592"/>
                          <a:gd name="connsiteY7" fmla="*/ 0 h 2199572"/>
                          <a:gd name="connsiteX8" fmla="*/ 4714565 w 9593592"/>
                          <a:gd name="connsiteY8" fmla="*/ 0 h 2199572"/>
                          <a:gd name="connsiteX9" fmla="*/ 5399822 w 9593592"/>
                          <a:gd name="connsiteY9" fmla="*/ 0 h 2199572"/>
                          <a:gd name="connsiteX10" fmla="*/ 6276950 w 9593592"/>
                          <a:gd name="connsiteY10" fmla="*/ 0 h 2199572"/>
                          <a:gd name="connsiteX11" fmla="*/ 6866271 w 9593592"/>
                          <a:gd name="connsiteY11" fmla="*/ 0 h 2199572"/>
                          <a:gd name="connsiteX12" fmla="*/ 7455591 w 9593592"/>
                          <a:gd name="connsiteY12" fmla="*/ 0 h 2199572"/>
                          <a:gd name="connsiteX13" fmla="*/ 8140848 w 9593592"/>
                          <a:gd name="connsiteY13" fmla="*/ 0 h 2199572"/>
                          <a:gd name="connsiteX14" fmla="*/ 8922041 w 9593592"/>
                          <a:gd name="connsiteY14" fmla="*/ 0 h 2199572"/>
                          <a:gd name="connsiteX15" fmla="*/ 9593592 w 9593592"/>
                          <a:gd name="connsiteY15" fmla="*/ 0 h 2199572"/>
                          <a:gd name="connsiteX16" fmla="*/ 9593592 w 9593592"/>
                          <a:gd name="connsiteY16" fmla="*/ 571889 h 2199572"/>
                          <a:gd name="connsiteX17" fmla="*/ 9593592 w 9593592"/>
                          <a:gd name="connsiteY17" fmla="*/ 1099786 h 2199572"/>
                          <a:gd name="connsiteX18" fmla="*/ 9593592 w 9593592"/>
                          <a:gd name="connsiteY18" fmla="*/ 1605688 h 2199572"/>
                          <a:gd name="connsiteX19" fmla="*/ 9593592 w 9593592"/>
                          <a:gd name="connsiteY19" fmla="*/ 2199572 h 2199572"/>
                          <a:gd name="connsiteX20" fmla="*/ 8812400 w 9593592"/>
                          <a:gd name="connsiteY20" fmla="*/ 2199572 h 2199572"/>
                          <a:gd name="connsiteX21" fmla="*/ 8414951 w 9593592"/>
                          <a:gd name="connsiteY21" fmla="*/ 2199572 h 2199572"/>
                          <a:gd name="connsiteX22" fmla="*/ 7729694 w 9593592"/>
                          <a:gd name="connsiteY22" fmla="*/ 2199572 h 2199572"/>
                          <a:gd name="connsiteX23" fmla="*/ 7140373 w 9593592"/>
                          <a:gd name="connsiteY23" fmla="*/ 2199572 h 2199572"/>
                          <a:gd name="connsiteX24" fmla="*/ 6551053 w 9593592"/>
                          <a:gd name="connsiteY24" fmla="*/ 2199572 h 2199572"/>
                          <a:gd name="connsiteX25" fmla="*/ 5961732 w 9593592"/>
                          <a:gd name="connsiteY25" fmla="*/ 2199572 h 2199572"/>
                          <a:gd name="connsiteX26" fmla="*/ 5372412 w 9593592"/>
                          <a:gd name="connsiteY26" fmla="*/ 2199572 h 2199572"/>
                          <a:gd name="connsiteX27" fmla="*/ 4591219 w 9593592"/>
                          <a:gd name="connsiteY27" fmla="*/ 2199572 h 2199572"/>
                          <a:gd name="connsiteX28" fmla="*/ 3905962 w 9593592"/>
                          <a:gd name="connsiteY28" fmla="*/ 2199572 h 2199572"/>
                          <a:gd name="connsiteX29" fmla="*/ 3508514 w 9593592"/>
                          <a:gd name="connsiteY29" fmla="*/ 2199572 h 2199572"/>
                          <a:gd name="connsiteX30" fmla="*/ 2919193 w 9593592"/>
                          <a:gd name="connsiteY30" fmla="*/ 2199572 h 2199572"/>
                          <a:gd name="connsiteX31" fmla="*/ 2138001 w 9593592"/>
                          <a:gd name="connsiteY31" fmla="*/ 2199572 h 2199572"/>
                          <a:gd name="connsiteX32" fmla="*/ 1644616 w 9593592"/>
                          <a:gd name="connsiteY32" fmla="*/ 2199572 h 2199572"/>
                          <a:gd name="connsiteX33" fmla="*/ 767487 w 9593592"/>
                          <a:gd name="connsiteY33" fmla="*/ 2199572 h 2199572"/>
                          <a:gd name="connsiteX34" fmla="*/ 0 w 9593592"/>
                          <a:gd name="connsiteY34" fmla="*/ 2199572 h 2199572"/>
                          <a:gd name="connsiteX35" fmla="*/ 0 w 9593592"/>
                          <a:gd name="connsiteY35" fmla="*/ 1649679 h 2199572"/>
                          <a:gd name="connsiteX36" fmla="*/ 0 w 9593592"/>
                          <a:gd name="connsiteY36" fmla="*/ 1165773 h 2199572"/>
                          <a:gd name="connsiteX37" fmla="*/ 0 w 9593592"/>
                          <a:gd name="connsiteY37" fmla="*/ 615880 h 2199572"/>
                          <a:gd name="connsiteX38" fmla="*/ 0 w 9593592"/>
                          <a:gd name="connsiteY38" fmla="*/ 0 h 2199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9593592" h="2199572" fill="none" extrusionOk="0">
                            <a:moveTo>
                              <a:pt x="0" y="0"/>
                            </a:moveTo>
                            <a:cubicBezTo>
                              <a:pt x="156018" y="1712"/>
                              <a:pt x="248452" y="11289"/>
                              <a:pt x="493385" y="0"/>
                            </a:cubicBezTo>
                            <a:cubicBezTo>
                              <a:pt x="738318" y="-11289"/>
                              <a:pt x="999414" y="7616"/>
                              <a:pt x="1178641" y="0"/>
                            </a:cubicBezTo>
                            <a:cubicBezTo>
                              <a:pt x="1357868" y="-7616"/>
                              <a:pt x="1629946" y="-34242"/>
                              <a:pt x="1959834" y="0"/>
                            </a:cubicBezTo>
                            <a:cubicBezTo>
                              <a:pt x="2289722" y="34242"/>
                              <a:pt x="2206916" y="-4459"/>
                              <a:pt x="2357283" y="0"/>
                            </a:cubicBezTo>
                            <a:cubicBezTo>
                              <a:pt x="2507650" y="4459"/>
                              <a:pt x="2618853" y="-12081"/>
                              <a:pt x="2754731" y="0"/>
                            </a:cubicBezTo>
                            <a:cubicBezTo>
                              <a:pt x="2890609" y="12081"/>
                              <a:pt x="3404457" y="-33867"/>
                              <a:pt x="3631860" y="0"/>
                            </a:cubicBezTo>
                            <a:cubicBezTo>
                              <a:pt x="3859263" y="33867"/>
                              <a:pt x="4104841" y="-14218"/>
                              <a:pt x="4317116" y="0"/>
                            </a:cubicBezTo>
                            <a:cubicBezTo>
                              <a:pt x="4529391" y="14218"/>
                              <a:pt x="4597447" y="11406"/>
                              <a:pt x="4714565" y="0"/>
                            </a:cubicBezTo>
                            <a:cubicBezTo>
                              <a:pt x="4831683" y="-11406"/>
                              <a:pt x="5087807" y="5665"/>
                              <a:pt x="5399822" y="0"/>
                            </a:cubicBezTo>
                            <a:cubicBezTo>
                              <a:pt x="5711837" y="-5665"/>
                              <a:pt x="6010886" y="-23463"/>
                              <a:pt x="6276950" y="0"/>
                            </a:cubicBezTo>
                            <a:cubicBezTo>
                              <a:pt x="6543014" y="23463"/>
                              <a:pt x="6615722" y="2965"/>
                              <a:pt x="6866271" y="0"/>
                            </a:cubicBezTo>
                            <a:cubicBezTo>
                              <a:pt x="7116820" y="-2965"/>
                              <a:pt x="7209318" y="-9171"/>
                              <a:pt x="7455591" y="0"/>
                            </a:cubicBezTo>
                            <a:cubicBezTo>
                              <a:pt x="7701864" y="9171"/>
                              <a:pt x="7808497" y="-11604"/>
                              <a:pt x="8140848" y="0"/>
                            </a:cubicBezTo>
                            <a:cubicBezTo>
                              <a:pt x="8473199" y="11604"/>
                              <a:pt x="8707342" y="36389"/>
                              <a:pt x="8922041" y="0"/>
                            </a:cubicBezTo>
                            <a:cubicBezTo>
                              <a:pt x="9136740" y="-36389"/>
                              <a:pt x="9282648" y="20057"/>
                              <a:pt x="9593592" y="0"/>
                            </a:cubicBezTo>
                            <a:cubicBezTo>
                              <a:pt x="9613608" y="173510"/>
                              <a:pt x="9601987" y="305453"/>
                              <a:pt x="9593592" y="571889"/>
                            </a:cubicBezTo>
                            <a:cubicBezTo>
                              <a:pt x="9585197" y="838325"/>
                              <a:pt x="9606711" y="919378"/>
                              <a:pt x="9593592" y="1099786"/>
                            </a:cubicBezTo>
                            <a:cubicBezTo>
                              <a:pt x="9580473" y="1280194"/>
                              <a:pt x="9610972" y="1431568"/>
                              <a:pt x="9593592" y="1605688"/>
                            </a:cubicBezTo>
                            <a:cubicBezTo>
                              <a:pt x="9576212" y="1779808"/>
                              <a:pt x="9565858" y="1925825"/>
                              <a:pt x="9593592" y="2199572"/>
                            </a:cubicBezTo>
                            <a:cubicBezTo>
                              <a:pt x="9359892" y="2226757"/>
                              <a:pt x="9155879" y="2184752"/>
                              <a:pt x="8812400" y="2199572"/>
                            </a:cubicBezTo>
                            <a:cubicBezTo>
                              <a:pt x="8468921" y="2214392"/>
                              <a:pt x="8575972" y="2186353"/>
                              <a:pt x="8414951" y="2199572"/>
                            </a:cubicBezTo>
                            <a:cubicBezTo>
                              <a:pt x="8253930" y="2212791"/>
                              <a:pt x="7896380" y="2184076"/>
                              <a:pt x="7729694" y="2199572"/>
                            </a:cubicBezTo>
                            <a:cubicBezTo>
                              <a:pt x="7563008" y="2215068"/>
                              <a:pt x="7332776" y="2170579"/>
                              <a:pt x="7140373" y="2199572"/>
                            </a:cubicBezTo>
                            <a:cubicBezTo>
                              <a:pt x="6947970" y="2228565"/>
                              <a:pt x="6810839" y="2189609"/>
                              <a:pt x="6551053" y="2199572"/>
                            </a:cubicBezTo>
                            <a:cubicBezTo>
                              <a:pt x="6291267" y="2209535"/>
                              <a:pt x="6119556" y="2225337"/>
                              <a:pt x="5961732" y="2199572"/>
                            </a:cubicBezTo>
                            <a:cubicBezTo>
                              <a:pt x="5803908" y="2173807"/>
                              <a:pt x="5562196" y="2176095"/>
                              <a:pt x="5372412" y="2199572"/>
                            </a:cubicBezTo>
                            <a:cubicBezTo>
                              <a:pt x="5182628" y="2223049"/>
                              <a:pt x="4981622" y="2184373"/>
                              <a:pt x="4591219" y="2199572"/>
                            </a:cubicBezTo>
                            <a:cubicBezTo>
                              <a:pt x="4200816" y="2214771"/>
                              <a:pt x="4100588" y="2207022"/>
                              <a:pt x="3905962" y="2199572"/>
                            </a:cubicBezTo>
                            <a:cubicBezTo>
                              <a:pt x="3711336" y="2192122"/>
                              <a:pt x="3601743" y="2188073"/>
                              <a:pt x="3508514" y="2199572"/>
                            </a:cubicBezTo>
                            <a:cubicBezTo>
                              <a:pt x="3415285" y="2211071"/>
                              <a:pt x="3054677" y="2187861"/>
                              <a:pt x="2919193" y="2199572"/>
                            </a:cubicBezTo>
                            <a:cubicBezTo>
                              <a:pt x="2783709" y="2211283"/>
                              <a:pt x="2505845" y="2214616"/>
                              <a:pt x="2138001" y="2199572"/>
                            </a:cubicBezTo>
                            <a:cubicBezTo>
                              <a:pt x="1770157" y="2184528"/>
                              <a:pt x="1886723" y="2185205"/>
                              <a:pt x="1644616" y="2199572"/>
                            </a:cubicBezTo>
                            <a:cubicBezTo>
                              <a:pt x="1402509" y="2213939"/>
                              <a:pt x="998189" y="2167948"/>
                              <a:pt x="767487" y="2199572"/>
                            </a:cubicBezTo>
                            <a:cubicBezTo>
                              <a:pt x="536785" y="2231196"/>
                              <a:pt x="345255" y="2200601"/>
                              <a:pt x="0" y="2199572"/>
                            </a:cubicBezTo>
                            <a:cubicBezTo>
                              <a:pt x="-1971" y="2082183"/>
                              <a:pt x="-10077" y="1808155"/>
                              <a:pt x="0" y="1649679"/>
                            </a:cubicBezTo>
                            <a:cubicBezTo>
                              <a:pt x="10077" y="1491203"/>
                              <a:pt x="-11060" y="1296823"/>
                              <a:pt x="0" y="1165773"/>
                            </a:cubicBezTo>
                            <a:cubicBezTo>
                              <a:pt x="11060" y="1034723"/>
                              <a:pt x="4142" y="837894"/>
                              <a:pt x="0" y="615880"/>
                            </a:cubicBezTo>
                            <a:cubicBezTo>
                              <a:pt x="-4142" y="393866"/>
                              <a:pt x="18519" y="164418"/>
                              <a:pt x="0" y="0"/>
                            </a:cubicBezTo>
                            <a:close/>
                          </a:path>
                          <a:path w="9593592" h="2199572" stroke="0" extrusionOk="0">
                            <a:moveTo>
                              <a:pt x="0" y="0"/>
                            </a:moveTo>
                            <a:cubicBezTo>
                              <a:pt x="207963" y="-2396"/>
                              <a:pt x="414986" y="-10280"/>
                              <a:pt x="589321" y="0"/>
                            </a:cubicBezTo>
                            <a:cubicBezTo>
                              <a:pt x="763656" y="10280"/>
                              <a:pt x="896510" y="-15110"/>
                              <a:pt x="986769" y="0"/>
                            </a:cubicBezTo>
                            <a:cubicBezTo>
                              <a:pt x="1077028" y="15110"/>
                              <a:pt x="1457099" y="-11230"/>
                              <a:pt x="1863898" y="0"/>
                            </a:cubicBezTo>
                            <a:cubicBezTo>
                              <a:pt x="2270697" y="11230"/>
                              <a:pt x="2247484" y="-6363"/>
                              <a:pt x="2453219" y="0"/>
                            </a:cubicBezTo>
                            <a:cubicBezTo>
                              <a:pt x="2658954" y="6363"/>
                              <a:pt x="2769130" y="15487"/>
                              <a:pt x="3042539" y="0"/>
                            </a:cubicBezTo>
                            <a:cubicBezTo>
                              <a:pt x="3315948" y="-15487"/>
                              <a:pt x="3497486" y="5584"/>
                              <a:pt x="3919668" y="0"/>
                            </a:cubicBezTo>
                            <a:cubicBezTo>
                              <a:pt x="4341850" y="-5584"/>
                              <a:pt x="4306798" y="-1328"/>
                              <a:pt x="4413052" y="0"/>
                            </a:cubicBezTo>
                            <a:cubicBezTo>
                              <a:pt x="4519306" y="1328"/>
                              <a:pt x="4949477" y="-43608"/>
                              <a:pt x="5290181" y="0"/>
                            </a:cubicBezTo>
                            <a:cubicBezTo>
                              <a:pt x="5630885" y="43608"/>
                              <a:pt x="5840429" y="2016"/>
                              <a:pt x="6167309" y="0"/>
                            </a:cubicBezTo>
                            <a:cubicBezTo>
                              <a:pt x="6494189" y="-2016"/>
                              <a:pt x="6564464" y="-11985"/>
                              <a:pt x="6852566" y="0"/>
                            </a:cubicBezTo>
                            <a:cubicBezTo>
                              <a:pt x="7140668" y="11985"/>
                              <a:pt x="7418389" y="31431"/>
                              <a:pt x="7729694" y="0"/>
                            </a:cubicBezTo>
                            <a:cubicBezTo>
                              <a:pt x="8040999" y="-31431"/>
                              <a:pt x="8026163" y="24884"/>
                              <a:pt x="8319015" y="0"/>
                            </a:cubicBezTo>
                            <a:cubicBezTo>
                              <a:pt x="8611867" y="-24884"/>
                              <a:pt x="8664195" y="4464"/>
                              <a:pt x="8908335" y="0"/>
                            </a:cubicBezTo>
                            <a:cubicBezTo>
                              <a:pt x="9152475" y="-4464"/>
                              <a:pt x="9454496" y="-1080"/>
                              <a:pt x="9593592" y="0"/>
                            </a:cubicBezTo>
                            <a:cubicBezTo>
                              <a:pt x="9617369" y="156331"/>
                              <a:pt x="9589787" y="413504"/>
                              <a:pt x="9593592" y="527897"/>
                            </a:cubicBezTo>
                            <a:cubicBezTo>
                              <a:pt x="9597397" y="642290"/>
                              <a:pt x="9585997" y="906770"/>
                              <a:pt x="9593592" y="1077790"/>
                            </a:cubicBezTo>
                            <a:cubicBezTo>
                              <a:pt x="9601187" y="1248810"/>
                              <a:pt x="9610501" y="1488612"/>
                              <a:pt x="9593592" y="1649679"/>
                            </a:cubicBezTo>
                            <a:cubicBezTo>
                              <a:pt x="9576683" y="1810746"/>
                              <a:pt x="9614069" y="2014649"/>
                              <a:pt x="9593592" y="2199572"/>
                            </a:cubicBezTo>
                            <a:cubicBezTo>
                              <a:pt x="9364142" y="2178846"/>
                              <a:pt x="9195232" y="2180140"/>
                              <a:pt x="8812400" y="2199572"/>
                            </a:cubicBezTo>
                            <a:cubicBezTo>
                              <a:pt x="8429568" y="2219004"/>
                              <a:pt x="8434075" y="2192921"/>
                              <a:pt x="8319015" y="2199572"/>
                            </a:cubicBezTo>
                            <a:cubicBezTo>
                              <a:pt x="8203955" y="2206223"/>
                              <a:pt x="7689034" y="2243167"/>
                              <a:pt x="7441886" y="2199572"/>
                            </a:cubicBezTo>
                            <a:cubicBezTo>
                              <a:pt x="7194738" y="2155977"/>
                              <a:pt x="6906967" y="2166922"/>
                              <a:pt x="6756630" y="2199572"/>
                            </a:cubicBezTo>
                            <a:cubicBezTo>
                              <a:pt x="6606293" y="2232222"/>
                              <a:pt x="6389130" y="2203552"/>
                              <a:pt x="6263245" y="2199572"/>
                            </a:cubicBezTo>
                            <a:cubicBezTo>
                              <a:pt x="6137361" y="2195592"/>
                              <a:pt x="5850403" y="2197161"/>
                              <a:pt x="5577988" y="2199572"/>
                            </a:cubicBezTo>
                            <a:cubicBezTo>
                              <a:pt x="5305573" y="2201983"/>
                              <a:pt x="5286119" y="2196557"/>
                              <a:pt x="5180540" y="2199572"/>
                            </a:cubicBezTo>
                            <a:cubicBezTo>
                              <a:pt x="5074961" y="2202587"/>
                              <a:pt x="4887793" y="2183669"/>
                              <a:pt x="4783091" y="2199572"/>
                            </a:cubicBezTo>
                            <a:cubicBezTo>
                              <a:pt x="4678389" y="2215475"/>
                              <a:pt x="4380307" y="2186069"/>
                              <a:pt x="4097834" y="2199572"/>
                            </a:cubicBezTo>
                            <a:cubicBezTo>
                              <a:pt x="3815361" y="2213075"/>
                              <a:pt x="3839582" y="2178782"/>
                              <a:pt x="3604450" y="2199572"/>
                            </a:cubicBezTo>
                            <a:cubicBezTo>
                              <a:pt x="3369318" y="2220362"/>
                              <a:pt x="3164418" y="2177397"/>
                              <a:pt x="2823257" y="2199572"/>
                            </a:cubicBezTo>
                            <a:cubicBezTo>
                              <a:pt x="2482096" y="2221747"/>
                              <a:pt x="2461746" y="2184136"/>
                              <a:pt x="2329872" y="2199572"/>
                            </a:cubicBezTo>
                            <a:cubicBezTo>
                              <a:pt x="2197999" y="2215008"/>
                              <a:pt x="1794939" y="2222834"/>
                              <a:pt x="1548680" y="2199572"/>
                            </a:cubicBezTo>
                            <a:cubicBezTo>
                              <a:pt x="1302421" y="2176310"/>
                              <a:pt x="1333615" y="2218970"/>
                              <a:pt x="1151231" y="2199572"/>
                            </a:cubicBezTo>
                            <a:cubicBezTo>
                              <a:pt x="968847" y="2180174"/>
                              <a:pt x="445083" y="2195960"/>
                              <a:pt x="0" y="2199572"/>
                            </a:cubicBezTo>
                            <a:cubicBezTo>
                              <a:pt x="-19187" y="2053568"/>
                              <a:pt x="11892" y="1845634"/>
                              <a:pt x="0" y="1693670"/>
                            </a:cubicBezTo>
                            <a:cubicBezTo>
                              <a:pt x="-11892" y="1541706"/>
                              <a:pt x="10688" y="1389939"/>
                              <a:pt x="0" y="1099786"/>
                            </a:cubicBezTo>
                            <a:cubicBezTo>
                              <a:pt x="-10688" y="809633"/>
                              <a:pt x="-24760" y="784449"/>
                              <a:pt x="0" y="571889"/>
                            </a:cubicBezTo>
                            <a:cubicBezTo>
                              <a:pt x="24760" y="359329"/>
                              <a:pt x="-3450" y="2146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228600" tIns="45720" rIns="228600" bIns="45720" rtlCol="0" anchor="ctr" anchorCtr="0">
                <a:noAutofit/>
              </a:bodyPr>
              <a:lstStyle/>
              <a:p>
                <a:r>
                  <a:rPr lang="en-US" sz="2000" b="1">
                    <a:solidFill>
                      <a:srgbClr val="E6727A"/>
                    </a:solidFill>
                    <a:latin typeface="Monaco" pitchFamily="2" charset="77"/>
                    <a:cs typeface="Futura Medium" panose="020B0602020204020303"/>
                  </a:rPr>
                  <a:t>Theorem:</a:t>
                </a:r>
              </a:p>
              <a:p>
                <a:endParaRPr lang="en-US" sz="2000" b="1">
                  <a:solidFill>
                    <a:srgbClr val="C00000"/>
                  </a:solidFill>
                  <a:latin typeface="Monaco" pitchFamily="2" charset="77"/>
                  <a:cs typeface="Futura Medium" panose="020B0602020204020303"/>
                </a:endParaRPr>
              </a:p>
              <a:p>
                <a:endParaRPr lang="en-US" sz="2000" b="1">
                  <a:solidFill>
                    <a:srgbClr val="C00000"/>
                  </a:solidFill>
                  <a:latin typeface="Monaco" pitchFamily="2" charset="77"/>
                  <a:cs typeface="Futura Medium" panose="020B0602020204020303"/>
                </a:endParaRPr>
              </a:p>
              <a:p>
                <a:r>
                  <a:rPr lang="en-US" sz="2000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/>
                  </a:rPr>
                  <a:t>a universal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/>
                  </a:rPr>
                  <a:t> </a:t>
                </a:r>
                <a:r>
                  <a:rPr lang="en-US" sz="2000" err="1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/>
                  </a:rPr>
                  <a:t>s.t.</a:t>
                </a:r>
                <a:endParaRPr lang="en-US" sz="200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/>
                </a:endParaRPr>
              </a:p>
              <a:p>
                <a:endParaRPr lang="en-US" sz="2000" b="1">
                  <a:solidFill>
                    <a:schemeClr val="bg1"/>
                  </a:solidFill>
                  <a:latin typeface="Monaco" pitchFamily="2" charset="77"/>
                  <a:cs typeface="Futura Medium" panose="020B0602020204020303"/>
                </a:endParaRPr>
              </a:p>
              <a:p>
                <a:pPr algn="ctr"/>
                <a:r>
                  <a:rPr lang="en-US" sz="2000">
                    <a:solidFill>
                      <a:schemeClr val="bg1"/>
                    </a:solidFill>
                    <a:cs typeface="Futura Medium" panose="020B0602020204020303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1" i="1">
                        <a:solidFill>
                          <a:srgbClr val="E6727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2000" b="1">
                  <a:solidFill>
                    <a:schemeClr val="bg1"/>
                  </a:solidFill>
                  <a:latin typeface="Monaco" pitchFamily="2" charset="77"/>
                  <a:cs typeface="Futura Medium" panose="020B0602020204020303"/>
                </a:endParaRPr>
              </a:p>
              <a:p>
                <a:pPr algn="ctr"/>
                <a:endParaRPr lang="en-US" sz="2000" b="1">
                  <a:solidFill>
                    <a:schemeClr val="bg1"/>
                  </a:solidFill>
                  <a:latin typeface="Monaco" pitchFamily="2" charset="77"/>
                  <a:cs typeface="Futura Medium" panose="020B0602020204020303"/>
                </a:endParaRPr>
              </a:p>
              <a:p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/>
                  </a:rPr>
                  <a:t>for every convex form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𝑝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/>
                  </a:rPr>
                  <a:t> of degree </a:t>
                </a:r>
                <a14:m>
                  <m:oMath xmlns:m="http://schemas.openxmlformats.org/officeDocument/2006/math"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2</m:t>
                    </m:r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𝑑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/>
                  </a:rPr>
                  <a:t>.</a:t>
                </a:r>
              </a:p>
              <a:p>
                <a:endParaRPr lang="en-US" sz="2000">
                  <a:latin typeface="Futura Medium" panose="020B0602020204020303" pitchFamily="34" charset="-79"/>
                  <a:cs typeface="Futura Medium" panose="020B0602020204020303"/>
                </a:endParaRPr>
              </a:p>
              <a:p>
                <a:endParaRPr lang="en-US" sz="2000">
                  <a:latin typeface="Futura Medium" panose="020B0602020204020303" pitchFamily="34" charset="-79"/>
                  <a:cs typeface="Futura Medium" panose="020B0602020204020303"/>
                </a:endParaRPr>
              </a:p>
            </p:txBody>
          </p:sp>
        </mc:Choice>
        <mc:Fallback>
          <p:sp>
            <p:nvSpPr>
              <p:cNvPr id="2" name="genberalized cs">
                <a:extLst>
                  <a:ext uri="{FF2B5EF4-FFF2-40B4-BE49-F238E27FC236}">
                    <a16:creationId xmlns:a16="http://schemas.microsoft.com/office/drawing/2014/main" id="{1AC907A7-5CB5-9248-83A5-07787D0C6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82" y="1383104"/>
                <a:ext cx="5330820" cy="37222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47625" cap="rnd" cmpd="sng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593592"/>
                          <a:gd name="connsiteY0" fmla="*/ 0 h 2199572"/>
                          <a:gd name="connsiteX1" fmla="*/ 493385 w 9593592"/>
                          <a:gd name="connsiteY1" fmla="*/ 0 h 2199572"/>
                          <a:gd name="connsiteX2" fmla="*/ 1178641 w 9593592"/>
                          <a:gd name="connsiteY2" fmla="*/ 0 h 2199572"/>
                          <a:gd name="connsiteX3" fmla="*/ 1959834 w 9593592"/>
                          <a:gd name="connsiteY3" fmla="*/ 0 h 2199572"/>
                          <a:gd name="connsiteX4" fmla="*/ 2357283 w 9593592"/>
                          <a:gd name="connsiteY4" fmla="*/ 0 h 2199572"/>
                          <a:gd name="connsiteX5" fmla="*/ 2754731 w 9593592"/>
                          <a:gd name="connsiteY5" fmla="*/ 0 h 2199572"/>
                          <a:gd name="connsiteX6" fmla="*/ 3631860 w 9593592"/>
                          <a:gd name="connsiteY6" fmla="*/ 0 h 2199572"/>
                          <a:gd name="connsiteX7" fmla="*/ 4317116 w 9593592"/>
                          <a:gd name="connsiteY7" fmla="*/ 0 h 2199572"/>
                          <a:gd name="connsiteX8" fmla="*/ 4714565 w 9593592"/>
                          <a:gd name="connsiteY8" fmla="*/ 0 h 2199572"/>
                          <a:gd name="connsiteX9" fmla="*/ 5399822 w 9593592"/>
                          <a:gd name="connsiteY9" fmla="*/ 0 h 2199572"/>
                          <a:gd name="connsiteX10" fmla="*/ 6276950 w 9593592"/>
                          <a:gd name="connsiteY10" fmla="*/ 0 h 2199572"/>
                          <a:gd name="connsiteX11" fmla="*/ 6866271 w 9593592"/>
                          <a:gd name="connsiteY11" fmla="*/ 0 h 2199572"/>
                          <a:gd name="connsiteX12" fmla="*/ 7455591 w 9593592"/>
                          <a:gd name="connsiteY12" fmla="*/ 0 h 2199572"/>
                          <a:gd name="connsiteX13" fmla="*/ 8140848 w 9593592"/>
                          <a:gd name="connsiteY13" fmla="*/ 0 h 2199572"/>
                          <a:gd name="connsiteX14" fmla="*/ 8922041 w 9593592"/>
                          <a:gd name="connsiteY14" fmla="*/ 0 h 2199572"/>
                          <a:gd name="connsiteX15" fmla="*/ 9593592 w 9593592"/>
                          <a:gd name="connsiteY15" fmla="*/ 0 h 2199572"/>
                          <a:gd name="connsiteX16" fmla="*/ 9593592 w 9593592"/>
                          <a:gd name="connsiteY16" fmla="*/ 571889 h 2199572"/>
                          <a:gd name="connsiteX17" fmla="*/ 9593592 w 9593592"/>
                          <a:gd name="connsiteY17" fmla="*/ 1099786 h 2199572"/>
                          <a:gd name="connsiteX18" fmla="*/ 9593592 w 9593592"/>
                          <a:gd name="connsiteY18" fmla="*/ 1605688 h 2199572"/>
                          <a:gd name="connsiteX19" fmla="*/ 9593592 w 9593592"/>
                          <a:gd name="connsiteY19" fmla="*/ 2199572 h 2199572"/>
                          <a:gd name="connsiteX20" fmla="*/ 8812400 w 9593592"/>
                          <a:gd name="connsiteY20" fmla="*/ 2199572 h 2199572"/>
                          <a:gd name="connsiteX21" fmla="*/ 8414951 w 9593592"/>
                          <a:gd name="connsiteY21" fmla="*/ 2199572 h 2199572"/>
                          <a:gd name="connsiteX22" fmla="*/ 7729694 w 9593592"/>
                          <a:gd name="connsiteY22" fmla="*/ 2199572 h 2199572"/>
                          <a:gd name="connsiteX23" fmla="*/ 7140373 w 9593592"/>
                          <a:gd name="connsiteY23" fmla="*/ 2199572 h 2199572"/>
                          <a:gd name="connsiteX24" fmla="*/ 6551053 w 9593592"/>
                          <a:gd name="connsiteY24" fmla="*/ 2199572 h 2199572"/>
                          <a:gd name="connsiteX25" fmla="*/ 5961732 w 9593592"/>
                          <a:gd name="connsiteY25" fmla="*/ 2199572 h 2199572"/>
                          <a:gd name="connsiteX26" fmla="*/ 5372412 w 9593592"/>
                          <a:gd name="connsiteY26" fmla="*/ 2199572 h 2199572"/>
                          <a:gd name="connsiteX27" fmla="*/ 4591219 w 9593592"/>
                          <a:gd name="connsiteY27" fmla="*/ 2199572 h 2199572"/>
                          <a:gd name="connsiteX28" fmla="*/ 3905962 w 9593592"/>
                          <a:gd name="connsiteY28" fmla="*/ 2199572 h 2199572"/>
                          <a:gd name="connsiteX29" fmla="*/ 3508514 w 9593592"/>
                          <a:gd name="connsiteY29" fmla="*/ 2199572 h 2199572"/>
                          <a:gd name="connsiteX30" fmla="*/ 2919193 w 9593592"/>
                          <a:gd name="connsiteY30" fmla="*/ 2199572 h 2199572"/>
                          <a:gd name="connsiteX31" fmla="*/ 2138001 w 9593592"/>
                          <a:gd name="connsiteY31" fmla="*/ 2199572 h 2199572"/>
                          <a:gd name="connsiteX32" fmla="*/ 1644616 w 9593592"/>
                          <a:gd name="connsiteY32" fmla="*/ 2199572 h 2199572"/>
                          <a:gd name="connsiteX33" fmla="*/ 767487 w 9593592"/>
                          <a:gd name="connsiteY33" fmla="*/ 2199572 h 2199572"/>
                          <a:gd name="connsiteX34" fmla="*/ 0 w 9593592"/>
                          <a:gd name="connsiteY34" fmla="*/ 2199572 h 2199572"/>
                          <a:gd name="connsiteX35" fmla="*/ 0 w 9593592"/>
                          <a:gd name="connsiteY35" fmla="*/ 1649679 h 2199572"/>
                          <a:gd name="connsiteX36" fmla="*/ 0 w 9593592"/>
                          <a:gd name="connsiteY36" fmla="*/ 1165773 h 2199572"/>
                          <a:gd name="connsiteX37" fmla="*/ 0 w 9593592"/>
                          <a:gd name="connsiteY37" fmla="*/ 615880 h 2199572"/>
                          <a:gd name="connsiteX38" fmla="*/ 0 w 9593592"/>
                          <a:gd name="connsiteY38" fmla="*/ 0 h 2199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9593592" h="2199572" fill="none" extrusionOk="0">
                            <a:moveTo>
                              <a:pt x="0" y="0"/>
                            </a:moveTo>
                            <a:cubicBezTo>
                              <a:pt x="156018" y="1712"/>
                              <a:pt x="248452" y="11289"/>
                              <a:pt x="493385" y="0"/>
                            </a:cubicBezTo>
                            <a:cubicBezTo>
                              <a:pt x="738318" y="-11289"/>
                              <a:pt x="999414" y="7616"/>
                              <a:pt x="1178641" y="0"/>
                            </a:cubicBezTo>
                            <a:cubicBezTo>
                              <a:pt x="1357868" y="-7616"/>
                              <a:pt x="1629946" y="-34242"/>
                              <a:pt x="1959834" y="0"/>
                            </a:cubicBezTo>
                            <a:cubicBezTo>
                              <a:pt x="2289722" y="34242"/>
                              <a:pt x="2206916" y="-4459"/>
                              <a:pt x="2357283" y="0"/>
                            </a:cubicBezTo>
                            <a:cubicBezTo>
                              <a:pt x="2507650" y="4459"/>
                              <a:pt x="2618853" y="-12081"/>
                              <a:pt x="2754731" y="0"/>
                            </a:cubicBezTo>
                            <a:cubicBezTo>
                              <a:pt x="2890609" y="12081"/>
                              <a:pt x="3404457" y="-33867"/>
                              <a:pt x="3631860" y="0"/>
                            </a:cubicBezTo>
                            <a:cubicBezTo>
                              <a:pt x="3859263" y="33867"/>
                              <a:pt x="4104841" y="-14218"/>
                              <a:pt x="4317116" y="0"/>
                            </a:cubicBezTo>
                            <a:cubicBezTo>
                              <a:pt x="4529391" y="14218"/>
                              <a:pt x="4597447" y="11406"/>
                              <a:pt x="4714565" y="0"/>
                            </a:cubicBezTo>
                            <a:cubicBezTo>
                              <a:pt x="4831683" y="-11406"/>
                              <a:pt x="5087807" y="5665"/>
                              <a:pt x="5399822" y="0"/>
                            </a:cubicBezTo>
                            <a:cubicBezTo>
                              <a:pt x="5711837" y="-5665"/>
                              <a:pt x="6010886" y="-23463"/>
                              <a:pt x="6276950" y="0"/>
                            </a:cubicBezTo>
                            <a:cubicBezTo>
                              <a:pt x="6543014" y="23463"/>
                              <a:pt x="6615722" y="2965"/>
                              <a:pt x="6866271" y="0"/>
                            </a:cubicBezTo>
                            <a:cubicBezTo>
                              <a:pt x="7116820" y="-2965"/>
                              <a:pt x="7209318" y="-9171"/>
                              <a:pt x="7455591" y="0"/>
                            </a:cubicBezTo>
                            <a:cubicBezTo>
                              <a:pt x="7701864" y="9171"/>
                              <a:pt x="7808497" y="-11604"/>
                              <a:pt x="8140848" y="0"/>
                            </a:cubicBezTo>
                            <a:cubicBezTo>
                              <a:pt x="8473199" y="11604"/>
                              <a:pt x="8707342" y="36389"/>
                              <a:pt x="8922041" y="0"/>
                            </a:cubicBezTo>
                            <a:cubicBezTo>
                              <a:pt x="9136740" y="-36389"/>
                              <a:pt x="9282648" y="20057"/>
                              <a:pt x="9593592" y="0"/>
                            </a:cubicBezTo>
                            <a:cubicBezTo>
                              <a:pt x="9613608" y="173510"/>
                              <a:pt x="9601987" y="305453"/>
                              <a:pt x="9593592" y="571889"/>
                            </a:cubicBezTo>
                            <a:cubicBezTo>
                              <a:pt x="9585197" y="838325"/>
                              <a:pt x="9606711" y="919378"/>
                              <a:pt x="9593592" y="1099786"/>
                            </a:cubicBezTo>
                            <a:cubicBezTo>
                              <a:pt x="9580473" y="1280194"/>
                              <a:pt x="9610972" y="1431568"/>
                              <a:pt x="9593592" y="1605688"/>
                            </a:cubicBezTo>
                            <a:cubicBezTo>
                              <a:pt x="9576212" y="1779808"/>
                              <a:pt x="9565858" y="1925825"/>
                              <a:pt x="9593592" y="2199572"/>
                            </a:cubicBezTo>
                            <a:cubicBezTo>
                              <a:pt x="9359892" y="2226757"/>
                              <a:pt x="9155879" y="2184752"/>
                              <a:pt x="8812400" y="2199572"/>
                            </a:cubicBezTo>
                            <a:cubicBezTo>
                              <a:pt x="8468921" y="2214392"/>
                              <a:pt x="8575972" y="2186353"/>
                              <a:pt x="8414951" y="2199572"/>
                            </a:cubicBezTo>
                            <a:cubicBezTo>
                              <a:pt x="8253930" y="2212791"/>
                              <a:pt x="7896380" y="2184076"/>
                              <a:pt x="7729694" y="2199572"/>
                            </a:cubicBezTo>
                            <a:cubicBezTo>
                              <a:pt x="7563008" y="2215068"/>
                              <a:pt x="7332776" y="2170579"/>
                              <a:pt x="7140373" y="2199572"/>
                            </a:cubicBezTo>
                            <a:cubicBezTo>
                              <a:pt x="6947970" y="2228565"/>
                              <a:pt x="6810839" y="2189609"/>
                              <a:pt x="6551053" y="2199572"/>
                            </a:cubicBezTo>
                            <a:cubicBezTo>
                              <a:pt x="6291267" y="2209535"/>
                              <a:pt x="6119556" y="2225337"/>
                              <a:pt x="5961732" y="2199572"/>
                            </a:cubicBezTo>
                            <a:cubicBezTo>
                              <a:pt x="5803908" y="2173807"/>
                              <a:pt x="5562196" y="2176095"/>
                              <a:pt x="5372412" y="2199572"/>
                            </a:cubicBezTo>
                            <a:cubicBezTo>
                              <a:pt x="5182628" y="2223049"/>
                              <a:pt x="4981622" y="2184373"/>
                              <a:pt x="4591219" y="2199572"/>
                            </a:cubicBezTo>
                            <a:cubicBezTo>
                              <a:pt x="4200816" y="2214771"/>
                              <a:pt x="4100588" y="2207022"/>
                              <a:pt x="3905962" y="2199572"/>
                            </a:cubicBezTo>
                            <a:cubicBezTo>
                              <a:pt x="3711336" y="2192122"/>
                              <a:pt x="3601743" y="2188073"/>
                              <a:pt x="3508514" y="2199572"/>
                            </a:cubicBezTo>
                            <a:cubicBezTo>
                              <a:pt x="3415285" y="2211071"/>
                              <a:pt x="3054677" y="2187861"/>
                              <a:pt x="2919193" y="2199572"/>
                            </a:cubicBezTo>
                            <a:cubicBezTo>
                              <a:pt x="2783709" y="2211283"/>
                              <a:pt x="2505845" y="2214616"/>
                              <a:pt x="2138001" y="2199572"/>
                            </a:cubicBezTo>
                            <a:cubicBezTo>
                              <a:pt x="1770157" y="2184528"/>
                              <a:pt x="1886723" y="2185205"/>
                              <a:pt x="1644616" y="2199572"/>
                            </a:cubicBezTo>
                            <a:cubicBezTo>
                              <a:pt x="1402509" y="2213939"/>
                              <a:pt x="998189" y="2167948"/>
                              <a:pt x="767487" y="2199572"/>
                            </a:cubicBezTo>
                            <a:cubicBezTo>
                              <a:pt x="536785" y="2231196"/>
                              <a:pt x="345255" y="2200601"/>
                              <a:pt x="0" y="2199572"/>
                            </a:cubicBezTo>
                            <a:cubicBezTo>
                              <a:pt x="-1971" y="2082183"/>
                              <a:pt x="-10077" y="1808155"/>
                              <a:pt x="0" y="1649679"/>
                            </a:cubicBezTo>
                            <a:cubicBezTo>
                              <a:pt x="10077" y="1491203"/>
                              <a:pt x="-11060" y="1296823"/>
                              <a:pt x="0" y="1165773"/>
                            </a:cubicBezTo>
                            <a:cubicBezTo>
                              <a:pt x="11060" y="1034723"/>
                              <a:pt x="4142" y="837894"/>
                              <a:pt x="0" y="615880"/>
                            </a:cubicBezTo>
                            <a:cubicBezTo>
                              <a:pt x="-4142" y="393866"/>
                              <a:pt x="18519" y="164418"/>
                              <a:pt x="0" y="0"/>
                            </a:cubicBezTo>
                            <a:close/>
                          </a:path>
                          <a:path w="9593592" h="2199572" stroke="0" extrusionOk="0">
                            <a:moveTo>
                              <a:pt x="0" y="0"/>
                            </a:moveTo>
                            <a:cubicBezTo>
                              <a:pt x="207963" y="-2396"/>
                              <a:pt x="414986" y="-10280"/>
                              <a:pt x="589321" y="0"/>
                            </a:cubicBezTo>
                            <a:cubicBezTo>
                              <a:pt x="763656" y="10280"/>
                              <a:pt x="896510" y="-15110"/>
                              <a:pt x="986769" y="0"/>
                            </a:cubicBezTo>
                            <a:cubicBezTo>
                              <a:pt x="1077028" y="15110"/>
                              <a:pt x="1457099" y="-11230"/>
                              <a:pt x="1863898" y="0"/>
                            </a:cubicBezTo>
                            <a:cubicBezTo>
                              <a:pt x="2270697" y="11230"/>
                              <a:pt x="2247484" y="-6363"/>
                              <a:pt x="2453219" y="0"/>
                            </a:cubicBezTo>
                            <a:cubicBezTo>
                              <a:pt x="2658954" y="6363"/>
                              <a:pt x="2769130" y="15487"/>
                              <a:pt x="3042539" y="0"/>
                            </a:cubicBezTo>
                            <a:cubicBezTo>
                              <a:pt x="3315948" y="-15487"/>
                              <a:pt x="3497486" y="5584"/>
                              <a:pt x="3919668" y="0"/>
                            </a:cubicBezTo>
                            <a:cubicBezTo>
                              <a:pt x="4341850" y="-5584"/>
                              <a:pt x="4306798" y="-1328"/>
                              <a:pt x="4413052" y="0"/>
                            </a:cubicBezTo>
                            <a:cubicBezTo>
                              <a:pt x="4519306" y="1328"/>
                              <a:pt x="4949477" y="-43608"/>
                              <a:pt x="5290181" y="0"/>
                            </a:cubicBezTo>
                            <a:cubicBezTo>
                              <a:pt x="5630885" y="43608"/>
                              <a:pt x="5840429" y="2016"/>
                              <a:pt x="6167309" y="0"/>
                            </a:cubicBezTo>
                            <a:cubicBezTo>
                              <a:pt x="6494189" y="-2016"/>
                              <a:pt x="6564464" y="-11985"/>
                              <a:pt x="6852566" y="0"/>
                            </a:cubicBezTo>
                            <a:cubicBezTo>
                              <a:pt x="7140668" y="11985"/>
                              <a:pt x="7418389" y="31431"/>
                              <a:pt x="7729694" y="0"/>
                            </a:cubicBezTo>
                            <a:cubicBezTo>
                              <a:pt x="8040999" y="-31431"/>
                              <a:pt x="8026163" y="24884"/>
                              <a:pt x="8319015" y="0"/>
                            </a:cubicBezTo>
                            <a:cubicBezTo>
                              <a:pt x="8611867" y="-24884"/>
                              <a:pt x="8664195" y="4464"/>
                              <a:pt x="8908335" y="0"/>
                            </a:cubicBezTo>
                            <a:cubicBezTo>
                              <a:pt x="9152475" y="-4464"/>
                              <a:pt x="9454496" y="-1080"/>
                              <a:pt x="9593592" y="0"/>
                            </a:cubicBezTo>
                            <a:cubicBezTo>
                              <a:pt x="9617369" y="156331"/>
                              <a:pt x="9589787" y="413504"/>
                              <a:pt x="9593592" y="527897"/>
                            </a:cubicBezTo>
                            <a:cubicBezTo>
                              <a:pt x="9597397" y="642290"/>
                              <a:pt x="9585997" y="906770"/>
                              <a:pt x="9593592" y="1077790"/>
                            </a:cubicBezTo>
                            <a:cubicBezTo>
                              <a:pt x="9601187" y="1248810"/>
                              <a:pt x="9610501" y="1488612"/>
                              <a:pt x="9593592" y="1649679"/>
                            </a:cubicBezTo>
                            <a:cubicBezTo>
                              <a:pt x="9576683" y="1810746"/>
                              <a:pt x="9614069" y="2014649"/>
                              <a:pt x="9593592" y="2199572"/>
                            </a:cubicBezTo>
                            <a:cubicBezTo>
                              <a:pt x="9364142" y="2178846"/>
                              <a:pt x="9195232" y="2180140"/>
                              <a:pt x="8812400" y="2199572"/>
                            </a:cubicBezTo>
                            <a:cubicBezTo>
                              <a:pt x="8429568" y="2219004"/>
                              <a:pt x="8434075" y="2192921"/>
                              <a:pt x="8319015" y="2199572"/>
                            </a:cubicBezTo>
                            <a:cubicBezTo>
                              <a:pt x="8203955" y="2206223"/>
                              <a:pt x="7689034" y="2243167"/>
                              <a:pt x="7441886" y="2199572"/>
                            </a:cubicBezTo>
                            <a:cubicBezTo>
                              <a:pt x="7194738" y="2155977"/>
                              <a:pt x="6906967" y="2166922"/>
                              <a:pt x="6756630" y="2199572"/>
                            </a:cubicBezTo>
                            <a:cubicBezTo>
                              <a:pt x="6606293" y="2232222"/>
                              <a:pt x="6389130" y="2203552"/>
                              <a:pt x="6263245" y="2199572"/>
                            </a:cubicBezTo>
                            <a:cubicBezTo>
                              <a:pt x="6137361" y="2195592"/>
                              <a:pt x="5850403" y="2197161"/>
                              <a:pt x="5577988" y="2199572"/>
                            </a:cubicBezTo>
                            <a:cubicBezTo>
                              <a:pt x="5305573" y="2201983"/>
                              <a:pt x="5286119" y="2196557"/>
                              <a:pt x="5180540" y="2199572"/>
                            </a:cubicBezTo>
                            <a:cubicBezTo>
                              <a:pt x="5074961" y="2202587"/>
                              <a:pt x="4887793" y="2183669"/>
                              <a:pt x="4783091" y="2199572"/>
                            </a:cubicBezTo>
                            <a:cubicBezTo>
                              <a:pt x="4678389" y="2215475"/>
                              <a:pt x="4380307" y="2186069"/>
                              <a:pt x="4097834" y="2199572"/>
                            </a:cubicBezTo>
                            <a:cubicBezTo>
                              <a:pt x="3815361" y="2213075"/>
                              <a:pt x="3839582" y="2178782"/>
                              <a:pt x="3604450" y="2199572"/>
                            </a:cubicBezTo>
                            <a:cubicBezTo>
                              <a:pt x="3369318" y="2220362"/>
                              <a:pt x="3164418" y="2177397"/>
                              <a:pt x="2823257" y="2199572"/>
                            </a:cubicBezTo>
                            <a:cubicBezTo>
                              <a:pt x="2482096" y="2221747"/>
                              <a:pt x="2461746" y="2184136"/>
                              <a:pt x="2329872" y="2199572"/>
                            </a:cubicBezTo>
                            <a:cubicBezTo>
                              <a:pt x="2197999" y="2215008"/>
                              <a:pt x="1794939" y="2222834"/>
                              <a:pt x="1548680" y="2199572"/>
                            </a:cubicBezTo>
                            <a:cubicBezTo>
                              <a:pt x="1302421" y="2176310"/>
                              <a:pt x="1333615" y="2218970"/>
                              <a:pt x="1151231" y="2199572"/>
                            </a:cubicBezTo>
                            <a:cubicBezTo>
                              <a:pt x="968847" y="2180174"/>
                              <a:pt x="445083" y="2195960"/>
                              <a:pt x="0" y="2199572"/>
                            </a:cubicBezTo>
                            <a:cubicBezTo>
                              <a:pt x="-19187" y="2053568"/>
                              <a:pt x="11892" y="1845634"/>
                              <a:pt x="0" y="1693670"/>
                            </a:cubicBezTo>
                            <a:cubicBezTo>
                              <a:pt x="-11892" y="1541706"/>
                              <a:pt x="10688" y="1389939"/>
                              <a:pt x="0" y="1099786"/>
                            </a:cubicBezTo>
                            <a:cubicBezTo>
                              <a:pt x="-10688" y="809633"/>
                              <a:pt x="-24760" y="784449"/>
                              <a:pt x="0" y="571889"/>
                            </a:cubicBezTo>
                            <a:cubicBezTo>
                              <a:pt x="24760" y="359329"/>
                              <a:pt x="-3450" y="2146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 =">
                <a:extLst>
                  <a:ext uri="{FF2B5EF4-FFF2-40B4-BE49-F238E27FC236}">
                    <a16:creationId xmlns:a16="http://schemas.microsoft.com/office/drawing/2014/main" id="{DED4928F-332A-7041-BE96-DACB96F2B0BF}"/>
                  </a:ext>
                </a:extLst>
              </p:cNvPr>
              <p:cNvSpPr txBox="1"/>
              <p:nvPr/>
            </p:nvSpPr>
            <p:spPr>
              <a:xfrm>
                <a:off x="2133600" y="5632969"/>
                <a:ext cx="12192000" cy="786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>
                  <a:cs typeface="Futura Medium" panose="020B0602020204020303"/>
                </a:endParaRPr>
              </a:p>
            </p:txBody>
          </p:sp>
        </mc:Choice>
        <mc:Fallback>
          <p:sp>
            <p:nvSpPr>
              <p:cNvPr id="3" name="q =">
                <a:extLst>
                  <a:ext uri="{FF2B5EF4-FFF2-40B4-BE49-F238E27FC236}">
                    <a16:creationId xmlns:a16="http://schemas.microsoft.com/office/drawing/2014/main" id="{DED4928F-332A-7041-BE96-DACB96F2B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632969"/>
                <a:ext cx="12192000" cy="786369"/>
              </a:xfrm>
              <a:prstGeom prst="rect">
                <a:avLst/>
              </a:prstGeom>
              <a:blipFill>
                <a:blip r:embed="rId3"/>
                <a:stretch>
                  <a:fillRect t="-4918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88485CFF-37A6-CD47-8F66-16F46E7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2" y="3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50000"/>
                  </a:schemeClr>
                </a:solidFill>
                <a:latin typeface="Monaco" pitchFamily="2" charset="77"/>
                <a:cs typeface="Futura Medium" panose="020B0602020204020303"/>
              </a:rPr>
              <a:t>Generalized Cauchy-Schwarz Inequalities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5AA67-5C73-E549-ACC1-72A74DFE0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13</a:t>
            </a:fld>
            <a:endParaRPr lang="en-US"/>
          </a:p>
        </p:txBody>
      </p:sp>
      <p:sp>
        <p:nvSpPr>
          <p:cNvPr id="7" name="cauchy thm">
            <a:extLst>
              <a:ext uri="{FF2B5EF4-FFF2-40B4-BE49-F238E27FC236}">
                <a16:creationId xmlns:a16="http://schemas.microsoft.com/office/drawing/2014/main" id="{5CA7E927-176B-4437-8464-494149C90381}"/>
              </a:ext>
            </a:extLst>
          </p:cNvPr>
          <p:cNvSpPr txBox="1"/>
          <p:nvPr/>
        </p:nvSpPr>
        <p:spPr>
          <a:xfrm>
            <a:off x="8519575" y="1383104"/>
            <a:ext cx="5573712" cy="372229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47625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593592"/>
                      <a:gd name="connsiteY0" fmla="*/ 0 h 2199572"/>
                      <a:gd name="connsiteX1" fmla="*/ 493385 w 9593592"/>
                      <a:gd name="connsiteY1" fmla="*/ 0 h 2199572"/>
                      <a:gd name="connsiteX2" fmla="*/ 1178641 w 9593592"/>
                      <a:gd name="connsiteY2" fmla="*/ 0 h 2199572"/>
                      <a:gd name="connsiteX3" fmla="*/ 1959834 w 9593592"/>
                      <a:gd name="connsiteY3" fmla="*/ 0 h 2199572"/>
                      <a:gd name="connsiteX4" fmla="*/ 2357283 w 9593592"/>
                      <a:gd name="connsiteY4" fmla="*/ 0 h 2199572"/>
                      <a:gd name="connsiteX5" fmla="*/ 2754731 w 9593592"/>
                      <a:gd name="connsiteY5" fmla="*/ 0 h 2199572"/>
                      <a:gd name="connsiteX6" fmla="*/ 3631860 w 9593592"/>
                      <a:gd name="connsiteY6" fmla="*/ 0 h 2199572"/>
                      <a:gd name="connsiteX7" fmla="*/ 4317116 w 9593592"/>
                      <a:gd name="connsiteY7" fmla="*/ 0 h 2199572"/>
                      <a:gd name="connsiteX8" fmla="*/ 4714565 w 9593592"/>
                      <a:gd name="connsiteY8" fmla="*/ 0 h 2199572"/>
                      <a:gd name="connsiteX9" fmla="*/ 5399822 w 9593592"/>
                      <a:gd name="connsiteY9" fmla="*/ 0 h 2199572"/>
                      <a:gd name="connsiteX10" fmla="*/ 6276950 w 9593592"/>
                      <a:gd name="connsiteY10" fmla="*/ 0 h 2199572"/>
                      <a:gd name="connsiteX11" fmla="*/ 6866271 w 9593592"/>
                      <a:gd name="connsiteY11" fmla="*/ 0 h 2199572"/>
                      <a:gd name="connsiteX12" fmla="*/ 7455591 w 9593592"/>
                      <a:gd name="connsiteY12" fmla="*/ 0 h 2199572"/>
                      <a:gd name="connsiteX13" fmla="*/ 8140848 w 9593592"/>
                      <a:gd name="connsiteY13" fmla="*/ 0 h 2199572"/>
                      <a:gd name="connsiteX14" fmla="*/ 8922041 w 9593592"/>
                      <a:gd name="connsiteY14" fmla="*/ 0 h 2199572"/>
                      <a:gd name="connsiteX15" fmla="*/ 9593592 w 9593592"/>
                      <a:gd name="connsiteY15" fmla="*/ 0 h 2199572"/>
                      <a:gd name="connsiteX16" fmla="*/ 9593592 w 9593592"/>
                      <a:gd name="connsiteY16" fmla="*/ 571889 h 2199572"/>
                      <a:gd name="connsiteX17" fmla="*/ 9593592 w 9593592"/>
                      <a:gd name="connsiteY17" fmla="*/ 1099786 h 2199572"/>
                      <a:gd name="connsiteX18" fmla="*/ 9593592 w 9593592"/>
                      <a:gd name="connsiteY18" fmla="*/ 1605688 h 2199572"/>
                      <a:gd name="connsiteX19" fmla="*/ 9593592 w 9593592"/>
                      <a:gd name="connsiteY19" fmla="*/ 2199572 h 2199572"/>
                      <a:gd name="connsiteX20" fmla="*/ 8812400 w 9593592"/>
                      <a:gd name="connsiteY20" fmla="*/ 2199572 h 2199572"/>
                      <a:gd name="connsiteX21" fmla="*/ 8414951 w 9593592"/>
                      <a:gd name="connsiteY21" fmla="*/ 2199572 h 2199572"/>
                      <a:gd name="connsiteX22" fmla="*/ 7729694 w 9593592"/>
                      <a:gd name="connsiteY22" fmla="*/ 2199572 h 2199572"/>
                      <a:gd name="connsiteX23" fmla="*/ 7140373 w 9593592"/>
                      <a:gd name="connsiteY23" fmla="*/ 2199572 h 2199572"/>
                      <a:gd name="connsiteX24" fmla="*/ 6551053 w 9593592"/>
                      <a:gd name="connsiteY24" fmla="*/ 2199572 h 2199572"/>
                      <a:gd name="connsiteX25" fmla="*/ 5961732 w 9593592"/>
                      <a:gd name="connsiteY25" fmla="*/ 2199572 h 2199572"/>
                      <a:gd name="connsiteX26" fmla="*/ 5372412 w 9593592"/>
                      <a:gd name="connsiteY26" fmla="*/ 2199572 h 2199572"/>
                      <a:gd name="connsiteX27" fmla="*/ 4591219 w 9593592"/>
                      <a:gd name="connsiteY27" fmla="*/ 2199572 h 2199572"/>
                      <a:gd name="connsiteX28" fmla="*/ 3905962 w 9593592"/>
                      <a:gd name="connsiteY28" fmla="*/ 2199572 h 2199572"/>
                      <a:gd name="connsiteX29" fmla="*/ 3508514 w 9593592"/>
                      <a:gd name="connsiteY29" fmla="*/ 2199572 h 2199572"/>
                      <a:gd name="connsiteX30" fmla="*/ 2919193 w 9593592"/>
                      <a:gd name="connsiteY30" fmla="*/ 2199572 h 2199572"/>
                      <a:gd name="connsiteX31" fmla="*/ 2138001 w 9593592"/>
                      <a:gd name="connsiteY31" fmla="*/ 2199572 h 2199572"/>
                      <a:gd name="connsiteX32" fmla="*/ 1644616 w 9593592"/>
                      <a:gd name="connsiteY32" fmla="*/ 2199572 h 2199572"/>
                      <a:gd name="connsiteX33" fmla="*/ 767487 w 9593592"/>
                      <a:gd name="connsiteY33" fmla="*/ 2199572 h 2199572"/>
                      <a:gd name="connsiteX34" fmla="*/ 0 w 9593592"/>
                      <a:gd name="connsiteY34" fmla="*/ 2199572 h 2199572"/>
                      <a:gd name="connsiteX35" fmla="*/ 0 w 9593592"/>
                      <a:gd name="connsiteY35" fmla="*/ 1649679 h 2199572"/>
                      <a:gd name="connsiteX36" fmla="*/ 0 w 9593592"/>
                      <a:gd name="connsiteY36" fmla="*/ 1165773 h 2199572"/>
                      <a:gd name="connsiteX37" fmla="*/ 0 w 9593592"/>
                      <a:gd name="connsiteY37" fmla="*/ 615880 h 2199572"/>
                      <a:gd name="connsiteX38" fmla="*/ 0 w 9593592"/>
                      <a:gd name="connsiteY38" fmla="*/ 0 h 219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9593592" h="2199572" fill="none" extrusionOk="0">
                        <a:moveTo>
                          <a:pt x="0" y="0"/>
                        </a:moveTo>
                        <a:cubicBezTo>
                          <a:pt x="156018" y="1712"/>
                          <a:pt x="248452" y="11289"/>
                          <a:pt x="493385" y="0"/>
                        </a:cubicBezTo>
                        <a:cubicBezTo>
                          <a:pt x="738318" y="-11289"/>
                          <a:pt x="999414" y="7616"/>
                          <a:pt x="1178641" y="0"/>
                        </a:cubicBezTo>
                        <a:cubicBezTo>
                          <a:pt x="1357868" y="-7616"/>
                          <a:pt x="1629946" y="-34242"/>
                          <a:pt x="1959834" y="0"/>
                        </a:cubicBezTo>
                        <a:cubicBezTo>
                          <a:pt x="2289722" y="34242"/>
                          <a:pt x="2206916" y="-4459"/>
                          <a:pt x="2357283" y="0"/>
                        </a:cubicBezTo>
                        <a:cubicBezTo>
                          <a:pt x="2507650" y="4459"/>
                          <a:pt x="2618853" y="-12081"/>
                          <a:pt x="2754731" y="0"/>
                        </a:cubicBezTo>
                        <a:cubicBezTo>
                          <a:pt x="2890609" y="12081"/>
                          <a:pt x="3404457" y="-33867"/>
                          <a:pt x="3631860" y="0"/>
                        </a:cubicBezTo>
                        <a:cubicBezTo>
                          <a:pt x="3859263" y="33867"/>
                          <a:pt x="4104841" y="-14218"/>
                          <a:pt x="4317116" y="0"/>
                        </a:cubicBezTo>
                        <a:cubicBezTo>
                          <a:pt x="4529391" y="14218"/>
                          <a:pt x="4597447" y="11406"/>
                          <a:pt x="4714565" y="0"/>
                        </a:cubicBezTo>
                        <a:cubicBezTo>
                          <a:pt x="4831683" y="-11406"/>
                          <a:pt x="5087807" y="5665"/>
                          <a:pt x="5399822" y="0"/>
                        </a:cubicBezTo>
                        <a:cubicBezTo>
                          <a:pt x="5711837" y="-5665"/>
                          <a:pt x="6010886" y="-23463"/>
                          <a:pt x="6276950" y="0"/>
                        </a:cubicBezTo>
                        <a:cubicBezTo>
                          <a:pt x="6543014" y="23463"/>
                          <a:pt x="6615722" y="2965"/>
                          <a:pt x="6866271" y="0"/>
                        </a:cubicBezTo>
                        <a:cubicBezTo>
                          <a:pt x="7116820" y="-2965"/>
                          <a:pt x="7209318" y="-9171"/>
                          <a:pt x="7455591" y="0"/>
                        </a:cubicBezTo>
                        <a:cubicBezTo>
                          <a:pt x="7701864" y="9171"/>
                          <a:pt x="7808497" y="-11604"/>
                          <a:pt x="8140848" y="0"/>
                        </a:cubicBezTo>
                        <a:cubicBezTo>
                          <a:pt x="8473199" y="11604"/>
                          <a:pt x="8707342" y="36389"/>
                          <a:pt x="8922041" y="0"/>
                        </a:cubicBezTo>
                        <a:cubicBezTo>
                          <a:pt x="9136740" y="-36389"/>
                          <a:pt x="9282648" y="20057"/>
                          <a:pt x="9593592" y="0"/>
                        </a:cubicBezTo>
                        <a:cubicBezTo>
                          <a:pt x="9613608" y="173510"/>
                          <a:pt x="9601987" y="305453"/>
                          <a:pt x="9593592" y="571889"/>
                        </a:cubicBezTo>
                        <a:cubicBezTo>
                          <a:pt x="9585197" y="838325"/>
                          <a:pt x="9606711" y="919378"/>
                          <a:pt x="9593592" y="1099786"/>
                        </a:cubicBezTo>
                        <a:cubicBezTo>
                          <a:pt x="9580473" y="1280194"/>
                          <a:pt x="9610972" y="1431568"/>
                          <a:pt x="9593592" y="1605688"/>
                        </a:cubicBezTo>
                        <a:cubicBezTo>
                          <a:pt x="9576212" y="1779808"/>
                          <a:pt x="9565858" y="1925825"/>
                          <a:pt x="9593592" y="2199572"/>
                        </a:cubicBezTo>
                        <a:cubicBezTo>
                          <a:pt x="9359892" y="2226757"/>
                          <a:pt x="9155879" y="2184752"/>
                          <a:pt x="8812400" y="2199572"/>
                        </a:cubicBezTo>
                        <a:cubicBezTo>
                          <a:pt x="8468921" y="2214392"/>
                          <a:pt x="8575972" y="2186353"/>
                          <a:pt x="8414951" y="2199572"/>
                        </a:cubicBezTo>
                        <a:cubicBezTo>
                          <a:pt x="8253930" y="2212791"/>
                          <a:pt x="7896380" y="2184076"/>
                          <a:pt x="7729694" y="2199572"/>
                        </a:cubicBezTo>
                        <a:cubicBezTo>
                          <a:pt x="7563008" y="2215068"/>
                          <a:pt x="7332776" y="2170579"/>
                          <a:pt x="7140373" y="2199572"/>
                        </a:cubicBezTo>
                        <a:cubicBezTo>
                          <a:pt x="6947970" y="2228565"/>
                          <a:pt x="6810839" y="2189609"/>
                          <a:pt x="6551053" y="2199572"/>
                        </a:cubicBezTo>
                        <a:cubicBezTo>
                          <a:pt x="6291267" y="2209535"/>
                          <a:pt x="6119556" y="2225337"/>
                          <a:pt x="5961732" y="2199572"/>
                        </a:cubicBezTo>
                        <a:cubicBezTo>
                          <a:pt x="5803908" y="2173807"/>
                          <a:pt x="5562196" y="2176095"/>
                          <a:pt x="5372412" y="2199572"/>
                        </a:cubicBezTo>
                        <a:cubicBezTo>
                          <a:pt x="5182628" y="2223049"/>
                          <a:pt x="4981622" y="2184373"/>
                          <a:pt x="4591219" y="2199572"/>
                        </a:cubicBezTo>
                        <a:cubicBezTo>
                          <a:pt x="4200816" y="2214771"/>
                          <a:pt x="4100588" y="2207022"/>
                          <a:pt x="3905962" y="2199572"/>
                        </a:cubicBezTo>
                        <a:cubicBezTo>
                          <a:pt x="3711336" y="2192122"/>
                          <a:pt x="3601743" y="2188073"/>
                          <a:pt x="3508514" y="2199572"/>
                        </a:cubicBezTo>
                        <a:cubicBezTo>
                          <a:pt x="3415285" y="2211071"/>
                          <a:pt x="3054677" y="2187861"/>
                          <a:pt x="2919193" y="2199572"/>
                        </a:cubicBezTo>
                        <a:cubicBezTo>
                          <a:pt x="2783709" y="2211283"/>
                          <a:pt x="2505845" y="2214616"/>
                          <a:pt x="2138001" y="2199572"/>
                        </a:cubicBezTo>
                        <a:cubicBezTo>
                          <a:pt x="1770157" y="2184528"/>
                          <a:pt x="1886723" y="2185205"/>
                          <a:pt x="1644616" y="2199572"/>
                        </a:cubicBezTo>
                        <a:cubicBezTo>
                          <a:pt x="1402509" y="2213939"/>
                          <a:pt x="998189" y="2167948"/>
                          <a:pt x="767487" y="2199572"/>
                        </a:cubicBezTo>
                        <a:cubicBezTo>
                          <a:pt x="536785" y="2231196"/>
                          <a:pt x="345255" y="2200601"/>
                          <a:pt x="0" y="2199572"/>
                        </a:cubicBezTo>
                        <a:cubicBezTo>
                          <a:pt x="-1971" y="2082183"/>
                          <a:pt x="-10077" y="1808155"/>
                          <a:pt x="0" y="1649679"/>
                        </a:cubicBezTo>
                        <a:cubicBezTo>
                          <a:pt x="10077" y="1491203"/>
                          <a:pt x="-11060" y="1296823"/>
                          <a:pt x="0" y="1165773"/>
                        </a:cubicBezTo>
                        <a:cubicBezTo>
                          <a:pt x="11060" y="1034723"/>
                          <a:pt x="4142" y="837894"/>
                          <a:pt x="0" y="615880"/>
                        </a:cubicBezTo>
                        <a:cubicBezTo>
                          <a:pt x="-4142" y="393866"/>
                          <a:pt x="18519" y="164418"/>
                          <a:pt x="0" y="0"/>
                        </a:cubicBezTo>
                        <a:close/>
                      </a:path>
                      <a:path w="9593592" h="2199572" stroke="0" extrusionOk="0">
                        <a:moveTo>
                          <a:pt x="0" y="0"/>
                        </a:moveTo>
                        <a:cubicBezTo>
                          <a:pt x="207963" y="-2396"/>
                          <a:pt x="414986" y="-10280"/>
                          <a:pt x="589321" y="0"/>
                        </a:cubicBezTo>
                        <a:cubicBezTo>
                          <a:pt x="763656" y="10280"/>
                          <a:pt x="896510" y="-15110"/>
                          <a:pt x="986769" y="0"/>
                        </a:cubicBezTo>
                        <a:cubicBezTo>
                          <a:pt x="1077028" y="15110"/>
                          <a:pt x="1457099" y="-11230"/>
                          <a:pt x="1863898" y="0"/>
                        </a:cubicBezTo>
                        <a:cubicBezTo>
                          <a:pt x="2270697" y="11230"/>
                          <a:pt x="2247484" y="-6363"/>
                          <a:pt x="2453219" y="0"/>
                        </a:cubicBezTo>
                        <a:cubicBezTo>
                          <a:pt x="2658954" y="6363"/>
                          <a:pt x="2769130" y="15487"/>
                          <a:pt x="3042539" y="0"/>
                        </a:cubicBezTo>
                        <a:cubicBezTo>
                          <a:pt x="3315948" y="-15487"/>
                          <a:pt x="3497486" y="5584"/>
                          <a:pt x="3919668" y="0"/>
                        </a:cubicBezTo>
                        <a:cubicBezTo>
                          <a:pt x="4341850" y="-5584"/>
                          <a:pt x="4306798" y="-1328"/>
                          <a:pt x="4413052" y="0"/>
                        </a:cubicBezTo>
                        <a:cubicBezTo>
                          <a:pt x="4519306" y="1328"/>
                          <a:pt x="4949477" y="-43608"/>
                          <a:pt x="5290181" y="0"/>
                        </a:cubicBezTo>
                        <a:cubicBezTo>
                          <a:pt x="5630885" y="43608"/>
                          <a:pt x="5840429" y="2016"/>
                          <a:pt x="6167309" y="0"/>
                        </a:cubicBezTo>
                        <a:cubicBezTo>
                          <a:pt x="6494189" y="-2016"/>
                          <a:pt x="6564464" y="-11985"/>
                          <a:pt x="6852566" y="0"/>
                        </a:cubicBezTo>
                        <a:cubicBezTo>
                          <a:pt x="7140668" y="11985"/>
                          <a:pt x="7418389" y="31431"/>
                          <a:pt x="7729694" y="0"/>
                        </a:cubicBezTo>
                        <a:cubicBezTo>
                          <a:pt x="8040999" y="-31431"/>
                          <a:pt x="8026163" y="24884"/>
                          <a:pt x="8319015" y="0"/>
                        </a:cubicBezTo>
                        <a:cubicBezTo>
                          <a:pt x="8611867" y="-24884"/>
                          <a:pt x="8664195" y="4464"/>
                          <a:pt x="8908335" y="0"/>
                        </a:cubicBezTo>
                        <a:cubicBezTo>
                          <a:pt x="9152475" y="-4464"/>
                          <a:pt x="9454496" y="-1080"/>
                          <a:pt x="9593592" y="0"/>
                        </a:cubicBezTo>
                        <a:cubicBezTo>
                          <a:pt x="9617369" y="156331"/>
                          <a:pt x="9589787" y="413504"/>
                          <a:pt x="9593592" y="527897"/>
                        </a:cubicBezTo>
                        <a:cubicBezTo>
                          <a:pt x="9597397" y="642290"/>
                          <a:pt x="9585997" y="906770"/>
                          <a:pt x="9593592" y="1077790"/>
                        </a:cubicBezTo>
                        <a:cubicBezTo>
                          <a:pt x="9601187" y="1248810"/>
                          <a:pt x="9610501" y="1488612"/>
                          <a:pt x="9593592" y="1649679"/>
                        </a:cubicBezTo>
                        <a:cubicBezTo>
                          <a:pt x="9576683" y="1810746"/>
                          <a:pt x="9614069" y="2014649"/>
                          <a:pt x="9593592" y="2199572"/>
                        </a:cubicBezTo>
                        <a:cubicBezTo>
                          <a:pt x="9364142" y="2178846"/>
                          <a:pt x="9195232" y="2180140"/>
                          <a:pt x="8812400" y="2199572"/>
                        </a:cubicBezTo>
                        <a:cubicBezTo>
                          <a:pt x="8429568" y="2219004"/>
                          <a:pt x="8434075" y="2192921"/>
                          <a:pt x="8319015" y="2199572"/>
                        </a:cubicBezTo>
                        <a:cubicBezTo>
                          <a:pt x="8203955" y="2206223"/>
                          <a:pt x="7689034" y="2243167"/>
                          <a:pt x="7441886" y="2199572"/>
                        </a:cubicBezTo>
                        <a:cubicBezTo>
                          <a:pt x="7194738" y="2155977"/>
                          <a:pt x="6906967" y="2166922"/>
                          <a:pt x="6756630" y="2199572"/>
                        </a:cubicBezTo>
                        <a:cubicBezTo>
                          <a:pt x="6606293" y="2232222"/>
                          <a:pt x="6389130" y="2203552"/>
                          <a:pt x="6263245" y="2199572"/>
                        </a:cubicBezTo>
                        <a:cubicBezTo>
                          <a:pt x="6137361" y="2195592"/>
                          <a:pt x="5850403" y="2197161"/>
                          <a:pt x="5577988" y="2199572"/>
                        </a:cubicBezTo>
                        <a:cubicBezTo>
                          <a:pt x="5305573" y="2201983"/>
                          <a:pt x="5286119" y="2196557"/>
                          <a:pt x="5180540" y="2199572"/>
                        </a:cubicBezTo>
                        <a:cubicBezTo>
                          <a:pt x="5074961" y="2202587"/>
                          <a:pt x="4887793" y="2183669"/>
                          <a:pt x="4783091" y="2199572"/>
                        </a:cubicBezTo>
                        <a:cubicBezTo>
                          <a:pt x="4678389" y="2215475"/>
                          <a:pt x="4380307" y="2186069"/>
                          <a:pt x="4097834" y="2199572"/>
                        </a:cubicBezTo>
                        <a:cubicBezTo>
                          <a:pt x="3815361" y="2213075"/>
                          <a:pt x="3839582" y="2178782"/>
                          <a:pt x="3604450" y="2199572"/>
                        </a:cubicBezTo>
                        <a:cubicBezTo>
                          <a:pt x="3369318" y="2220362"/>
                          <a:pt x="3164418" y="2177397"/>
                          <a:pt x="2823257" y="2199572"/>
                        </a:cubicBezTo>
                        <a:cubicBezTo>
                          <a:pt x="2482096" y="2221747"/>
                          <a:pt x="2461746" y="2184136"/>
                          <a:pt x="2329872" y="2199572"/>
                        </a:cubicBezTo>
                        <a:cubicBezTo>
                          <a:pt x="2197999" y="2215008"/>
                          <a:pt x="1794939" y="2222834"/>
                          <a:pt x="1548680" y="2199572"/>
                        </a:cubicBezTo>
                        <a:cubicBezTo>
                          <a:pt x="1302421" y="2176310"/>
                          <a:pt x="1333615" y="2218970"/>
                          <a:pt x="1151231" y="2199572"/>
                        </a:cubicBezTo>
                        <a:cubicBezTo>
                          <a:pt x="968847" y="2180174"/>
                          <a:pt x="445083" y="2195960"/>
                          <a:pt x="0" y="2199572"/>
                        </a:cubicBezTo>
                        <a:cubicBezTo>
                          <a:pt x="-19187" y="2053568"/>
                          <a:pt x="11892" y="1845634"/>
                          <a:pt x="0" y="1693670"/>
                        </a:cubicBezTo>
                        <a:cubicBezTo>
                          <a:pt x="-11892" y="1541706"/>
                          <a:pt x="10688" y="1389939"/>
                          <a:pt x="0" y="1099786"/>
                        </a:cubicBezTo>
                        <a:cubicBezTo>
                          <a:pt x="-10688" y="809633"/>
                          <a:pt x="-24760" y="784449"/>
                          <a:pt x="0" y="571889"/>
                        </a:cubicBezTo>
                        <a:cubicBezTo>
                          <a:pt x="24760" y="359329"/>
                          <a:pt x="-3450" y="21463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228600" tIns="45720" rIns="228600" bIns="45720" rtlCol="0" anchor="ctr" anchorCtr="0">
            <a:noAutofit/>
          </a:bodyPr>
          <a:lstStyle/>
          <a:p>
            <a:r>
              <a:rPr lang="en-US" sz="2000" b="1">
                <a:solidFill>
                  <a:srgbClr val="E6727A"/>
                </a:solidFill>
                <a:latin typeface="Monaco" pitchFamily="2" charset="77"/>
                <a:cs typeface="Futura Medium" panose="020B0602020204020303"/>
              </a:rPr>
              <a:t>Cauchy-Schwarz:</a:t>
            </a: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endParaRPr lang="en-US" sz="2000">
              <a:cs typeface="Futura Medium" panose="020B0602020204020303"/>
            </a:endParaRPr>
          </a:p>
          <a:p>
            <a:pPr algn="ctr"/>
            <a:endParaRPr lang="en-US" sz="2000" b="1">
              <a:solidFill>
                <a:srgbClr val="C00000"/>
              </a:solidFill>
              <a:latin typeface="Monaco" pitchFamily="2" charset="77"/>
              <a:cs typeface="Futura Medium" panose="020B0602020204020303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uchy"/>
              <p:cNvSpPr/>
              <p:nvPr/>
            </p:nvSpPr>
            <p:spPr>
              <a:xfrm>
                <a:off x="8650834" y="2017079"/>
                <a:ext cx="5265189" cy="1080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1" i="1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1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1" i="1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rad>
                    </m:oMath>
                  </m:oMathPara>
                </a14:m>
                <a:br>
                  <a:rPr lang="en-US" sz="2000">
                    <a:solidFill>
                      <a:schemeClr val="bg1"/>
                    </a:solidFill>
                    <a:cs typeface="Futura Medium" panose="020B0602020204020303"/>
                  </a:rPr>
                </a:br>
                <a:endParaRPr lang="en-US" sz="2000">
                  <a:solidFill>
                    <a:schemeClr val="bg1"/>
                  </a:solidFill>
                  <a:cs typeface="Futura Medium" panose="020B0602020204020303"/>
                </a:endParaRPr>
              </a:p>
              <a:p>
                <a:endParaRPr lang="en-US" sz="2000">
                  <a:solidFill>
                    <a:schemeClr val="bg1"/>
                  </a:solidFill>
                  <a:cs typeface="Futura Medium" panose="020B0602020204020303"/>
                </a:endParaRPr>
              </a:p>
              <a:p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for every </a:t>
                </a:r>
                <a:r>
                  <a:rPr lang="en-US" sz="2000" err="1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psd</a:t>
                </a:r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.</a:t>
                </a:r>
              </a:p>
            </p:txBody>
          </p:sp>
        </mc:Choice>
        <mc:Fallback>
          <p:sp>
            <p:nvSpPr>
              <p:cNvPr id="4" name="cauchy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834" y="2017079"/>
                <a:ext cx="5265189" cy="1080617"/>
              </a:xfrm>
              <a:prstGeom prst="rect">
                <a:avLst/>
              </a:prstGeom>
              <a:blipFill>
                <a:blip r:embed="rId4"/>
                <a:stretch>
                  <a:fillRect l="-962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new cauchy"/>
              <p:cNvSpPr/>
              <p:nvPr/>
            </p:nvSpPr>
            <p:spPr>
              <a:xfrm>
                <a:off x="8585201" y="3750999"/>
                <a:ext cx="5573712" cy="1142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cs typeface="Futura Medium" panose="020B0602020204020303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ra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rad>
                  </m:oMath>
                </a14:m>
                <a:br>
                  <a:rPr lang="en-US" sz="2000" dirty="0">
                    <a:solidFill>
                      <a:schemeClr val="bg1"/>
                    </a:solidFill>
                    <a:cs typeface="Futura Medium" panose="020B0602020204020303"/>
                  </a:rPr>
                </a:br>
                <a:endParaRPr lang="en-US" sz="2000" dirty="0">
                  <a:solidFill>
                    <a:schemeClr val="bg1"/>
                  </a:solidFill>
                  <a:cs typeface="Futura Medium" panose="020B0602020204020303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for every convex quadratic form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𝑝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𝑥</m:t>
                        </m:r>
                      </m:e>
                    </m:d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sSupPr>
                      <m:e>
                        <m:r>
                          <a:rPr lang="en-US" sz="20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𝒙</m:t>
                        </m:r>
                      </m:e>
                      <m:sup>
                        <m:r>
                          <a:rPr 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𝑄</m:t>
                    </m:r>
                    <m:r>
                      <a:rPr lang="en-US" sz="20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𝒙</m:t>
                    </m:r>
                    <m:r>
                      <a:rPr lang="en-US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new cauchy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01" y="3750999"/>
                <a:ext cx="5573712" cy="1142492"/>
              </a:xfrm>
              <a:prstGeom prst="rect">
                <a:avLst/>
              </a:prstGeom>
              <a:blipFill>
                <a:blip r:embed="rId5"/>
                <a:stretch>
                  <a:fillRect l="-909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203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F2DB7B-8B8C-6D42-A221-B3F850D8D5EE}"/>
                  </a:ext>
                </a:extLst>
              </p:cNvPr>
              <p:cNvSpPr/>
              <p:nvPr/>
            </p:nvSpPr>
            <p:spPr>
              <a:xfrm>
                <a:off x="3468022" y="1141651"/>
                <a:ext cx="3324243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F2DB7B-8B8C-6D42-A221-B3F850D8D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22" y="1141651"/>
                <a:ext cx="3324243" cy="6519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s">
                <a:extLst>
                  <a:ext uri="{FF2B5EF4-FFF2-40B4-BE49-F238E27FC236}">
                    <a16:creationId xmlns:a16="http://schemas.microsoft.com/office/drawing/2014/main" id="{C63FE35B-4B56-414A-B15C-865A5B0469EA}"/>
                  </a:ext>
                </a:extLst>
              </p:cNvPr>
              <p:cNvSpPr/>
              <p:nvPr/>
            </p:nvSpPr>
            <p:spPr>
              <a:xfrm>
                <a:off x="9582781" y="713900"/>
                <a:ext cx="3973267" cy="427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Cauchy-Schwarz:</a:t>
                </a:r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</m:oMath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1" name="cs">
                <a:extLst>
                  <a:ext uri="{FF2B5EF4-FFF2-40B4-BE49-F238E27FC236}">
                    <a16:creationId xmlns:a16="http://schemas.microsoft.com/office/drawing/2014/main" id="{C63FE35B-4B56-414A-B15C-865A5B046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781" y="713900"/>
                <a:ext cx="3973267" cy="427746"/>
              </a:xfrm>
              <a:prstGeom prst="rect">
                <a:avLst/>
              </a:prstGeom>
              <a:blipFill>
                <a:blip r:embed="rId4"/>
                <a:stretch>
                  <a:fillRect l="-1278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s enough to show">
                <a:extLst>
                  <a:ext uri="{FF2B5EF4-FFF2-40B4-BE49-F238E27FC236}">
                    <a16:creationId xmlns:a16="http://schemas.microsoft.com/office/drawing/2014/main" id="{58FF3A4E-99C3-4BA1-9AB7-972246429B95}"/>
                  </a:ext>
                </a:extLst>
              </p:cNvPr>
              <p:cNvSpPr/>
              <p:nvPr/>
            </p:nvSpPr>
            <p:spPr>
              <a:xfrm>
                <a:off x="9599192" y="1292081"/>
                <a:ext cx="3609001" cy="113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Enough to show:</a:t>
                </a:r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endParaRPr lang="en-US">
                  <a:solidFill>
                    <a:srgbClr val="C0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r>
                  <a:rPr lang="en-US" b="1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Why</a:t>
                </a:r>
                <a:r>
                  <a:rPr lang="en-US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?</a:t>
                </a:r>
              </a:p>
            </p:txBody>
          </p:sp>
        </mc:Choice>
        <mc:Fallback>
          <p:sp>
            <p:nvSpPr>
              <p:cNvPr id="12" name="cs enough to show">
                <a:extLst>
                  <a:ext uri="{FF2B5EF4-FFF2-40B4-BE49-F238E27FC236}">
                    <a16:creationId xmlns:a16="http://schemas.microsoft.com/office/drawing/2014/main" id="{58FF3A4E-99C3-4BA1-9AB7-972246429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192" y="1292081"/>
                <a:ext cx="3609001" cy="1134349"/>
              </a:xfrm>
              <a:prstGeom prst="rect">
                <a:avLst/>
              </a:prstGeom>
              <a:blipFill>
                <a:blip r:embed="rId5"/>
                <a:stretch>
                  <a:fillRect l="-17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uchy proof">
                <a:extLst>
                  <a:ext uri="{FF2B5EF4-FFF2-40B4-BE49-F238E27FC236}">
                    <a16:creationId xmlns:a16="http://schemas.microsoft.com/office/drawing/2014/main" id="{E243FFE5-1E38-4281-8B2D-0B041BBB56BF}"/>
                  </a:ext>
                </a:extLst>
              </p:cNvPr>
              <p:cNvSpPr/>
              <p:nvPr/>
            </p:nvSpPr>
            <p:spPr>
              <a:xfrm>
                <a:off x="10060472" y="2502499"/>
                <a:ext cx="3147721" cy="2412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>
                  <a:solidFill>
                    <a:schemeClr val="accent6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marL="285744" indent="-285744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marL="285744" indent="-285744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take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>
                  <a:lnSpc>
                    <a:spcPct val="150000"/>
                  </a:lnSpc>
                </a:pPr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3" name="cauchy proof">
                <a:extLst>
                  <a:ext uri="{FF2B5EF4-FFF2-40B4-BE49-F238E27FC236}">
                    <a16:creationId xmlns:a16="http://schemas.microsoft.com/office/drawing/2014/main" id="{E243FFE5-1E38-4281-8B2D-0B041BBB5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472" y="2502499"/>
                <a:ext cx="3147721" cy="2412968"/>
              </a:xfrm>
              <a:prstGeom prst="rect">
                <a:avLst/>
              </a:prstGeom>
              <a:blipFill>
                <a:blip r:embed="rId6"/>
                <a:stretch>
                  <a:fillRect l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272E46-73D3-476C-8E2F-FD1B85A71288}"/>
              </a:ext>
            </a:extLst>
          </p:cNvPr>
          <p:cNvCxnSpPr>
            <a:cxnSpLocks/>
          </p:cNvCxnSpPr>
          <p:nvPr/>
        </p:nvCxnSpPr>
        <p:spPr>
          <a:xfrm>
            <a:off x="8626547" y="836576"/>
            <a:ext cx="0" cy="3221079"/>
          </a:xfrm>
          <a:prstGeom prst="line">
            <a:avLst/>
          </a:prstGeom>
          <a:ln w="4762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linear trans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/>
              <p:nvPr/>
            </p:nvSpPr>
            <p:spPr>
              <a:xfrm>
                <a:off x="9311320" y="4620772"/>
                <a:ext cx="4083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Linear Transformation:</a:t>
                </a:r>
                <a:r>
                  <a:rPr lang="en-US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8" name="linear trans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320" y="4620772"/>
                <a:ext cx="4083041" cy="369332"/>
              </a:xfrm>
              <a:prstGeom prst="rect">
                <a:avLst/>
              </a:prstGeom>
              <a:blipFill>
                <a:blip r:embed="rId7"/>
                <a:stretch>
                  <a:fillRect l="-929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min A">
                <a:extLst>
                  <a:ext uri="{FF2B5EF4-FFF2-40B4-BE49-F238E27FC236}">
                    <a16:creationId xmlns:a16="http://schemas.microsoft.com/office/drawing/2014/main" id="{6F90BC61-32E5-4AD7-AB90-192CEB7F8480}"/>
                  </a:ext>
                </a:extLst>
              </p:cNvPr>
              <p:cNvSpPr/>
              <p:nvPr/>
            </p:nvSpPr>
            <p:spPr>
              <a:xfrm>
                <a:off x="5860215" y="6044280"/>
                <a:ext cx="4581888" cy="64633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4762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min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E6727A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convex</a:t>
                </a:r>
              </a:p>
            </p:txBody>
          </p:sp>
        </mc:Choice>
        <mc:Fallback>
          <p:sp>
            <p:nvSpPr>
              <p:cNvPr id="19" name="min A">
                <a:extLst>
                  <a:ext uri="{FF2B5EF4-FFF2-40B4-BE49-F238E27FC236}">
                    <a16:creationId xmlns:a16="http://schemas.microsoft.com/office/drawing/2014/main" id="{6F90BC61-32E5-4AD7-AB90-192CEB7F8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215" y="6044280"/>
                <a:ext cx="4581888" cy="646331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  <a:ln w="4762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la = (A ...">
                <a:extLst>
                  <a:ext uri="{FF2B5EF4-FFF2-40B4-BE49-F238E27FC236}">
                    <a16:creationId xmlns:a16="http://schemas.microsoft.com/office/drawing/2014/main" id="{FACA3030-5681-4812-8D68-D321EC8C56D3}"/>
                  </a:ext>
                </a:extLst>
              </p:cNvPr>
              <p:cNvSpPr/>
              <p:nvPr/>
            </p:nvSpPr>
            <p:spPr>
              <a:xfrm>
                <a:off x="6127660" y="5324369"/>
                <a:ext cx="4047005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)≔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0" name="la = (A ...">
                <a:extLst>
                  <a:ext uri="{FF2B5EF4-FFF2-40B4-BE49-F238E27FC236}">
                    <a16:creationId xmlns:a16="http://schemas.microsoft.com/office/drawing/2014/main" id="{FACA3030-5681-4812-8D68-D321EC8C5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660" y="5324369"/>
                <a:ext cx="4047005" cy="6202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p convex">
                <a:extLst>
                  <a:ext uri="{FF2B5EF4-FFF2-40B4-BE49-F238E27FC236}">
                    <a16:creationId xmlns:a16="http://schemas.microsoft.com/office/drawing/2014/main" id="{D8C39081-4D0E-451E-8710-C673163CEE11}"/>
                  </a:ext>
                </a:extLst>
              </p:cNvPr>
              <p:cNvSpPr/>
              <p:nvPr/>
            </p:nvSpPr>
            <p:spPr>
              <a:xfrm>
                <a:off x="3397109" y="513409"/>
                <a:ext cx="43868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convex form of degree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𝑥</m:t>
                    </m:r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, </m:t>
                    </m:r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𝑦</m:t>
                    </m:r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. </m:t>
                    </m:r>
                  </m:oMath>
                </a14:m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</a:t>
                </a:r>
                <a:br>
                  <a:rPr lang="en-US" i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</a:br>
                <a:r>
                  <a:rPr lang="en-US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</a:p>
            </p:txBody>
          </p:sp>
        </mc:Choice>
        <mc:Fallback>
          <p:sp>
            <p:nvSpPr>
              <p:cNvPr id="21" name="p convex">
                <a:extLst>
                  <a:ext uri="{FF2B5EF4-FFF2-40B4-BE49-F238E27FC236}">
                    <a16:creationId xmlns:a16="http://schemas.microsoft.com/office/drawing/2014/main" id="{D8C39081-4D0E-451E-8710-C673163CE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09" y="513409"/>
                <a:ext cx="4386842" cy="646331"/>
              </a:xfrm>
              <a:prstGeom prst="rect">
                <a:avLst/>
              </a:prstGeom>
              <a:blipFill>
                <a:blip r:embed="rId10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la underbrace"/>
          <p:cNvGrpSpPr/>
          <p:nvPr/>
        </p:nvGrpSpPr>
        <p:grpSpPr>
          <a:xfrm>
            <a:off x="4140468" y="4781647"/>
            <a:ext cx="2258103" cy="509847"/>
            <a:chOff x="1979979" y="4350645"/>
            <a:chExt cx="2258102" cy="509846"/>
          </a:xfrm>
        </p:grpSpPr>
        <p:sp>
          <p:nvSpPr>
            <p:cNvPr id="3" name="Right Brace 2"/>
            <p:cNvSpPr/>
            <p:nvPr/>
          </p:nvSpPr>
          <p:spPr>
            <a:xfrm rot="5400000">
              <a:off x="2998816" y="3331808"/>
              <a:ext cx="220428" cy="2258102"/>
            </a:xfrm>
            <a:prstGeom prst="rightBrace">
              <a:avLst>
                <a:gd name="adj1" fmla="val 1913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/>
                <p:cNvSpPr/>
                <p:nvPr/>
              </p:nvSpPr>
              <p:spPr>
                <a:xfrm>
                  <a:off x="2746453" y="4491160"/>
                  <a:ext cx="487378" cy="369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453" y="4491160"/>
                  <a:ext cx="487378" cy="369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0 &lt;= ">
                <a:extLst>
                  <a:ext uri="{FF2B5EF4-FFF2-40B4-BE49-F238E27FC236}">
                    <a16:creationId xmlns:a16="http://schemas.microsoft.com/office/drawing/2014/main" id="{D3FF1DF3-7265-4549-A4BC-C9DD9162773F}"/>
                  </a:ext>
                </a:extLst>
              </p:cNvPr>
              <p:cNvSpPr/>
              <p:nvPr/>
            </p:nvSpPr>
            <p:spPr>
              <a:xfrm>
                <a:off x="3397113" y="4310656"/>
                <a:ext cx="3534173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9" name="0 &lt;= ">
                <a:extLst>
                  <a:ext uri="{FF2B5EF4-FFF2-40B4-BE49-F238E27FC236}">
                    <a16:creationId xmlns:a16="http://schemas.microsoft.com/office/drawing/2014/main" id="{D3FF1DF3-7265-4549-A4BC-C9DD91627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13" y="4310656"/>
                <a:ext cx="3534173" cy="620234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1/2d partial x 2">
                <a:extLst>
                  <a:ext uri="{FF2B5EF4-FFF2-40B4-BE49-F238E27FC236}">
                    <a16:creationId xmlns:a16="http://schemas.microsoft.com/office/drawing/2014/main" id="{BA756190-A013-854A-AC5A-91E4AAD7F7F9}"/>
                  </a:ext>
                </a:extLst>
              </p:cNvPr>
              <p:cNvSpPr/>
              <p:nvPr/>
            </p:nvSpPr>
            <p:spPr>
              <a:xfrm>
                <a:off x="3397113" y="3219044"/>
                <a:ext cx="4211601" cy="651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8" name="1/2d partial x 2">
                <a:extLst>
                  <a:ext uri="{FF2B5EF4-FFF2-40B4-BE49-F238E27FC236}">
                    <a16:creationId xmlns:a16="http://schemas.microsoft.com/office/drawing/2014/main" id="{BA756190-A013-854A-AC5A-91E4AAD7F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13" y="3219044"/>
                <a:ext cx="4211601" cy="6519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1/2d partial x 1">
                <a:extLst>
                  <a:ext uri="{FF2B5EF4-FFF2-40B4-BE49-F238E27FC236}">
                    <a16:creationId xmlns:a16="http://schemas.microsoft.com/office/drawing/2014/main" id="{F1062FAB-16AB-164D-9AFD-CFFE6D5940C2}"/>
                  </a:ext>
                </a:extLst>
              </p:cNvPr>
              <p:cNvSpPr/>
              <p:nvPr/>
            </p:nvSpPr>
            <p:spPr>
              <a:xfrm>
                <a:off x="3439284" y="2202494"/>
                <a:ext cx="324268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7" name="1/2d partial x 1">
                <a:extLst>
                  <a:ext uri="{FF2B5EF4-FFF2-40B4-BE49-F238E27FC236}">
                    <a16:creationId xmlns:a16="http://schemas.microsoft.com/office/drawing/2014/main" id="{F1062FAB-16AB-164D-9AFD-CFFE6D594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284" y="2202494"/>
                <a:ext cx="3242683" cy="66909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AB20-F56D-034E-BEA4-DC0B2350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5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 animBg="1"/>
      <p:bldP spid="20" grpId="0"/>
      <p:bldP spid="9" grpId="0"/>
      <p:bldP spid="8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cone"/>
          <p:cNvGrpSpPr/>
          <p:nvPr/>
        </p:nvGrpSpPr>
        <p:grpSpPr>
          <a:xfrm>
            <a:off x="5346600" y="2104901"/>
            <a:ext cx="6331055" cy="3340452"/>
            <a:chOff x="3212996" y="2104900"/>
            <a:chExt cx="6331054" cy="3340452"/>
          </a:xfrm>
        </p:grpSpPr>
        <p:pic>
          <p:nvPicPr>
            <p:cNvPr id="32" name="soscon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96" y="2104900"/>
              <a:ext cx="5985452" cy="33404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03193F-51EC-424B-819B-166AA7605DC8}"/>
                </a:ext>
              </a:extLst>
            </p:cNvPr>
            <p:cNvSpPr txBox="1"/>
            <p:nvPr/>
          </p:nvSpPr>
          <p:spPr>
            <a:xfrm>
              <a:off x="7197478" y="4466459"/>
              <a:ext cx="23465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E6727A"/>
                  </a:solidFill>
                </a:rPr>
                <a:t>Slice of the convex cone</a:t>
              </a: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392993E-E115-BC41-8D04-B6BA07572C72}"/>
                </a:ext>
              </a:extLst>
            </p:cNvPr>
            <p:cNvSpPr/>
            <p:nvPr/>
          </p:nvSpPr>
          <p:spPr>
            <a:xfrm>
              <a:off x="7029444" y="3985808"/>
              <a:ext cx="1085850" cy="1031336"/>
            </a:xfrm>
            <a:prstGeom prst="arc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v1"/>
          <p:cNvGrpSpPr/>
          <p:nvPr/>
        </p:nvGrpSpPr>
        <p:grpSpPr>
          <a:xfrm>
            <a:off x="3909111" y="3049502"/>
            <a:ext cx="2474012" cy="333571"/>
            <a:chOff x="1775511" y="3049486"/>
            <a:chExt cx="2474012" cy="3335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166127E-C116-4C40-8D14-3D477B554E73}"/>
                    </a:ext>
                  </a:extLst>
                </p:cNvPr>
                <p:cNvSpPr/>
                <p:nvPr/>
              </p:nvSpPr>
              <p:spPr>
                <a:xfrm>
                  <a:off x="1775511" y="3075279"/>
                  <a:ext cx="2474012" cy="307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40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166127E-C116-4C40-8D14-3D477B554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5511" y="3075279"/>
                  <a:ext cx="2474012" cy="307776"/>
                </a:xfrm>
                <a:prstGeom prst="rect">
                  <a:avLst/>
                </a:prstGeom>
                <a:blipFill>
                  <a:blip r:embed="rId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179A285-B68B-44CE-9806-34572A9F7E6A}"/>
                </a:ext>
              </a:extLst>
            </p:cNvPr>
            <p:cNvSpPr/>
            <p:nvPr/>
          </p:nvSpPr>
          <p:spPr>
            <a:xfrm>
              <a:off x="3761637" y="3049486"/>
              <a:ext cx="194807" cy="1844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  <a:highlight>
                  <a:srgbClr val="E3BE9C"/>
                </a:highlight>
              </a:endParaRPr>
            </a:p>
          </p:txBody>
        </p:sp>
      </p:grpSp>
      <p:grpSp>
        <p:nvGrpSpPr>
          <p:cNvPr id="3" name="v2"/>
          <p:cNvGrpSpPr/>
          <p:nvPr/>
        </p:nvGrpSpPr>
        <p:grpSpPr>
          <a:xfrm>
            <a:off x="9867307" y="3342212"/>
            <a:ext cx="2474012" cy="411616"/>
            <a:chOff x="7733707" y="3342203"/>
            <a:chExt cx="2474012" cy="4116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081B423-FDD9-4BD3-9C52-D9F4D24B4A45}"/>
                    </a:ext>
                  </a:extLst>
                </p:cNvPr>
                <p:cNvSpPr/>
                <p:nvPr/>
              </p:nvSpPr>
              <p:spPr>
                <a:xfrm>
                  <a:off x="7733707" y="3446041"/>
                  <a:ext cx="2474012" cy="3077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14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40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081B423-FDD9-4BD3-9C52-D9F4D24B4A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3707" y="3446041"/>
                  <a:ext cx="2474012" cy="307776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FDD78FC-6200-4F30-8B61-EEEE3E3857E8}"/>
                </a:ext>
              </a:extLst>
            </p:cNvPr>
            <p:cNvSpPr/>
            <p:nvPr/>
          </p:nvSpPr>
          <p:spPr>
            <a:xfrm>
              <a:off x="8109797" y="3342203"/>
              <a:ext cx="194807" cy="1844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  <a:highlight>
                  <a:srgbClr val="00FFFF"/>
                </a:highlight>
              </a:endParaRPr>
            </a:p>
          </p:txBody>
        </p:sp>
      </p:grpSp>
      <p:grpSp>
        <p:nvGrpSpPr>
          <p:cNvPr id="5" name="min direction"/>
          <p:cNvGrpSpPr/>
          <p:nvPr/>
        </p:nvGrpSpPr>
        <p:grpSpPr>
          <a:xfrm>
            <a:off x="12238133" y="1028704"/>
            <a:ext cx="1518708" cy="4557713"/>
            <a:chOff x="10104532" y="1028700"/>
            <a:chExt cx="1518708" cy="455771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07A3416-9012-40F6-8801-D5A41F374F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1400" y="1028700"/>
              <a:ext cx="421840" cy="4557713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12D498C-2A67-4991-AFBC-1FE28762B373}"/>
                    </a:ext>
                  </a:extLst>
                </p:cNvPr>
                <p:cNvSpPr/>
                <p:nvPr/>
              </p:nvSpPr>
              <p:spPr>
                <a:xfrm>
                  <a:off x="10104532" y="3661525"/>
                  <a:ext cx="151870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>
                      <a:solidFill>
                        <a:srgbClr val="E6727A"/>
                      </a:solidFill>
                    </a:rPr>
                    <a:t>min</a:t>
                  </a:r>
                  <a:r>
                    <a:rPr lang="en-US" sz="32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3200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US" sz="3200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12D498C-2A67-4991-AFBC-1FE28762B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4532" y="3661525"/>
                  <a:ext cx="1518708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10000" t="-1304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max A">
                <a:extLst>
                  <a:ext uri="{FF2B5EF4-FFF2-40B4-BE49-F238E27FC236}">
                    <a16:creationId xmlns:a16="http://schemas.microsoft.com/office/drawing/2014/main" id="{8C357B65-5620-4AC8-ACE2-8BC8FF21D16B}"/>
                  </a:ext>
                </a:extLst>
              </p:cNvPr>
              <p:cNvSpPr/>
              <p:nvPr/>
            </p:nvSpPr>
            <p:spPr>
              <a:xfrm>
                <a:off x="4039016" y="160664"/>
                <a:ext cx="8293331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min 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i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sz="2400" i="1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 quartic convex form in 2 vars</a:t>
                </a:r>
              </a:p>
            </p:txBody>
          </p:sp>
        </mc:Choice>
        <mc:Fallback>
          <p:sp>
            <p:nvSpPr>
              <p:cNvPr id="20" name="max A">
                <a:extLst>
                  <a:ext uri="{FF2B5EF4-FFF2-40B4-BE49-F238E27FC236}">
                    <a16:creationId xmlns:a16="http://schemas.microsoft.com/office/drawing/2014/main" id="{8C357B65-5620-4AC8-ACE2-8BC8FF21D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016" y="160664"/>
                <a:ext cx="8293331" cy="892552"/>
              </a:xfrm>
              <a:prstGeom prst="rect">
                <a:avLst/>
              </a:prstGeom>
              <a:blipFill>
                <a:blip r:embed="rId7"/>
                <a:stretch>
                  <a:fillRect t="-7042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q =">
                <a:extLst>
                  <a:ext uri="{FF2B5EF4-FFF2-40B4-BE49-F238E27FC236}">
                    <a16:creationId xmlns:a16="http://schemas.microsoft.com/office/drawing/2014/main" id="{6F16B9D1-CEA5-4AC6-97BD-6B0F33218D90}"/>
                  </a:ext>
                </a:extLst>
              </p:cNvPr>
              <p:cNvSpPr txBox="1"/>
              <p:nvPr/>
            </p:nvSpPr>
            <p:spPr>
              <a:xfrm>
                <a:off x="2506562" y="6042204"/>
                <a:ext cx="116655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3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q =">
                <a:extLst>
                  <a:ext uri="{FF2B5EF4-FFF2-40B4-BE49-F238E27FC236}">
                    <a16:creationId xmlns:a16="http://schemas.microsoft.com/office/drawing/2014/main" id="{6F16B9D1-CEA5-4AC6-97BD-6B0F3321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562" y="6042204"/>
                <a:ext cx="11665527" cy="307777"/>
              </a:xfrm>
              <a:prstGeom prst="rect">
                <a:avLst/>
              </a:prstGeom>
              <a:blipFill>
                <a:blip r:embed="rId8"/>
                <a:stretch>
                  <a:fillRect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axis">
            <a:extLst>
              <a:ext uri="{FF2B5EF4-FFF2-40B4-BE49-F238E27FC236}">
                <a16:creationId xmlns:a16="http://schemas.microsoft.com/office/drawing/2014/main" id="{7E598F19-D9C7-4330-BF67-785BFEBCFB65}"/>
              </a:ext>
            </a:extLst>
          </p:cNvPr>
          <p:cNvGrpSpPr/>
          <p:nvPr/>
        </p:nvGrpSpPr>
        <p:grpSpPr>
          <a:xfrm>
            <a:off x="2090317" y="3434409"/>
            <a:ext cx="3145552" cy="2931793"/>
            <a:chOff x="2877743" y="702986"/>
            <a:chExt cx="3224672" cy="30894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2F4B66-DC59-43EA-9130-E1B70D354C52}"/>
                </a:ext>
              </a:extLst>
            </p:cNvPr>
            <p:cNvGrpSpPr/>
            <p:nvPr/>
          </p:nvGrpSpPr>
          <p:grpSpPr>
            <a:xfrm>
              <a:off x="3132814" y="708992"/>
              <a:ext cx="2967160" cy="2996316"/>
              <a:chOff x="3132814" y="708992"/>
              <a:chExt cx="2967160" cy="2996316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74DC167-A478-4AF5-B060-4264335204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1174" y="708992"/>
                <a:ext cx="0" cy="1828800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B89D724-F04D-4D00-9B38-8258218E1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1174" y="2515925"/>
                <a:ext cx="1828800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AAA3F66-D401-4358-8624-1DA4932475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814" y="2514599"/>
                <a:ext cx="1138360" cy="1190709"/>
              </a:xfrm>
              <a:prstGeom prst="straightConnector1">
                <a:avLst/>
              </a:prstGeom>
              <a:ln w="57150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D44039-EEDA-4C03-BE2F-C3160B4268A7}"/>
                    </a:ext>
                  </a:extLst>
                </p:cNvPr>
                <p:cNvSpPr txBox="1"/>
                <p:nvPr/>
              </p:nvSpPr>
              <p:spPr>
                <a:xfrm>
                  <a:off x="5840929" y="2099764"/>
                  <a:ext cx="261486" cy="29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D44039-EEDA-4C03-BE2F-C3160B426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929" y="2099764"/>
                  <a:ext cx="261486" cy="291892"/>
                </a:xfrm>
                <a:prstGeom prst="rect">
                  <a:avLst/>
                </a:prstGeom>
                <a:blipFill>
                  <a:blip r:embed="rId9"/>
                  <a:stretch>
                    <a:fillRect l="-9524" r="-4762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F9B3ECA-CA48-4949-A0EA-0AA3743B620E}"/>
                    </a:ext>
                  </a:extLst>
                </p:cNvPr>
                <p:cNvSpPr txBox="1"/>
                <p:nvPr/>
              </p:nvSpPr>
              <p:spPr>
                <a:xfrm>
                  <a:off x="2877743" y="3500519"/>
                  <a:ext cx="266942" cy="29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F9B3ECA-CA48-4949-A0EA-0AA3743B6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743" y="3500519"/>
                  <a:ext cx="266942" cy="291892"/>
                </a:xfrm>
                <a:prstGeom prst="rect">
                  <a:avLst/>
                </a:prstGeom>
                <a:blipFill>
                  <a:blip r:embed="rId10"/>
                  <a:stretch>
                    <a:fillRect l="-9524" r="-476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5E4956-3810-4167-A4DC-9DC810681E36}"/>
                    </a:ext>
                  </a:extLst>
                </p:cNvPr>
                <p:cNvSpPr txBox="1"/>
                <p:nvPr/>
              </p:nvSpPr>
              <p:spPr>
                <a:xfrm>
                  <a:off x="4403070" y="702986"/>
                  <a:ext cx="266942" cy="2918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5E4956-3810-4167-A4DC-9DC810681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070" y="702986"/>
                  <a:ext cx="266942" cy="291892"/>
                </a:xfrm>
                <a:prstGeom prst="rect">
                  <a:avLst/>
                </a:prstGeom>
                <a:blipFill>
                  <a:blip r:embed="rId11"/>
                  <a:stretch>
                    <a:fillRect l="-9524" r="-476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plane"/>
          <p:cNvGrpSpPr/>
          <p:nvPr/>
        </p:nvGrpSpPr>
        <p:grpSpPr>
          <a:xfrm>
            <a:off x="3824448" y="1086529"/>
            <a:ext cx="9735543" cy="1303512"/>
            <a:chOff x="1685077" y="1355406"/>
            <a:chExt cx="9735542" cy="13035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7951B4F-FE36-476E-9839-29CB4808DAAA}"/>
                    </a:ext>
                  </a:extLst>
                </p:cNvPr>
                <p:cNvSpPr/>
                <p:nvPr/>
              </p:nvSpPr>
              <p:spPr>
                <a:xfrm>
                  <a:off x="1685077" y="1355406"/>
                  <a:ext cx="15634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≤0</m:t>
                        </m:r>
                      </m:oMath>
                    </m:oMathPara>
                  </a14:m>
                  <a:endParaRPr lang="en-US" sz="2400">
                    <a:solidFill>
                      <a:srgbClr val="E6727A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7951B4F-FE36-476E-9839-29CB4808DA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077" y="1355406"/>
                  <a:ext cx="156344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5302281-2611-4D33-9782-84B4799EDCF1}"/>
                    </a:ext>
                  </a:extLst>
                </p:cNvPr>
                <p:cNvSpPr/>
                <p:nvPr/>
              </p:nvSpPr>
              <p:spPr>
                <a:xfrm>
                  <a:off x="1685078" y="2197252"/>
                  <a:ext cx="156344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E6727A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2400">
                    <a:solidFill>
                      <a:srgbClr val="E6727A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5302281-2611-4D33-9782-84B4799ED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5078" y="2197252"/>
                  <a:ext cx="156344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lane">
              <a:extLst>
                <a:ext uri="{FF2B5EF4-FFF2-40B4-BE49-F238E27FC236}">
                  <a16:creationId xmlns:a16="http://schemas.microsoft.com/office/drawing/2014/main" id="{75946A4A-E5EF-4311-815F-E4EA8DB2C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  <a:duotone>
                <a:prstClr val="black"/>
                <a:srgbClr val="E6727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8533"/>
                      </a14:imgEffect>
                      <a14:imgEffect>
                        <a14:saturation sat="29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" t="16839" r="30854" b="29816"/>
            <a:stretch/>
          </p:blipFill>
          <p:spPr>
            <a:xfrm>
              <a:off x="1946731" y="1364868"/>
              <a:ext cx="9473888" cy="12254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EBA458-0E89-AC45-B79C-4037B421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200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5B7979B-12E1-A146-9A4E-0A861D3B28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892426"/>
                  </p:ext>
                </p:extLst>
              </p:nvPr>
            </p:nvGraphicFramePr>
            <p:xfrm>
              <a:off x="2353028" y="1303312"/>
              <a:ext cx="6935668" cy="8746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240">
                      <a:extLst>
                        <a:ext uri="{9D8B030D-6E8A-4147-A177-3AD203B41FA5}">
                          <a16:colId xmlns:a16="http://schemas.microsoft.com/office/drawing/2014/main" val="2439810192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3414353645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3060689632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913618143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677788595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182044716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4177055681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600123290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2166072603"/>
                        </a:ext>
                      </a:extLst>
                    </a:gridCol>
                    <a:gridCol w="864601">
                      <a:extLst>
                        <a:ext uri="{9D8B030D-6E8A-4147-A177-3AD203B41FA5}">
                          <a16:colId xmlns:a16="http://schemas.microsoft.com/office/drawing/2014/main" val="1399676537"/>
                        </a:ext>
                      </a:extLst>
                    </a:gridCol>
                    <a:gridCol w="875907">
                      <a:extLst>
                        <a:ext uri="{9D8B030D-6E8A-4147-A177-3AD203B41FA5}">
                          <a16:colId xmlns:a16="http://schemas.microsoft.com/office/drawing/2014/main" val="1514434963"/>
                        </a:ext>
                      </a:extLst>
                    </a:gridCol>
                  </a:tblGrid>
                  <a:tr h="4601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mod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4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71187546"/>
                      </a:ext>
                    </a:extLst>
                  </a:tr>
                  <a:tr h="4145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1.01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1.06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&gt;1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44350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5B7979B-12E1-A146-9A4E-0A861D3B28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892426"/>
                  </p:ext>
                </p:extLst>
              </p:nvPr>
            </p:nvGraphicFramePr>
            <p:xfrm>
              <a:off x="2353028" y="1303312"/>
              <a:ext cx="6935668" cy="8746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240">
                      <a:extLst>
                        <a:ext uri="{9D8B030D-6E8A-4147-A177-3AD203B41FA5}">
                          <a16:colId xmlns:a16="http://schemas.microsoft.com/office/drawing/2014/main" val="2439810192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3414353645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3060689632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913618143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677788595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182044716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4177055681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600123290"/>
                        </a:ext>
                      </a:extLst>
                    </a:gridCol>
                    <a:gridCol w="577240">
                      <a:extLst>
                        <a:ext uri="{9D8B030D-6E8A-4147-A177-3AD203B41FA5}">
                          <a16:colId xmlns:a16="http://schemas.microsoft.com/office/drawing/2014/main" val="2166072603"/>
                        </a:ext>
                      </a:extLst>
                    </a:gridCol>
                    <a:gridCol w="864601">
                      <a:extLst>
                        <a:ext uri="{9D8B030D-6E8A-4147-A177-3AD203B41FA5}">
                          <a16:colId xmlns:a16="http://schemas.microsoft.com/office/drawing/2014/main" val="1399676537"/>
                        </a:ext>
                      </a:extLst>
                    </a:gridCol>
                    <a:gridCol w="875907">
                      <a:extLst>
                        <a:ext uri="{9D8B030D-6E8A-4147-A177-3AD203B41FA5}">
                          <a16:colId xmlns:a16="http://schemas.microsoft.com/office/drawing/2014/main" val="1514434963"/>
                        </a:ext>
                      </a:extLst>
                    </a:gridCol>
                  </a:tblGrid>
                  <a:tr h="4601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74" t="-2703" r="-1089130" b="-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4412" t="-2703" r="-101471" b="-89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4203" t="-2703" b="-89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1187546"/>
                      </a:ext>
                    </a:extLst>
                  </a:tr>
                  <a:tr h="4145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174" t="-115152" r="-108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1.01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1.06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&gt;1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4435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?"/>
          <p:cNvSpPr txBox="1"/>
          <p:nvPr/>
        </p:nvSpPr>
        <p:spPr>
          <a:xfrm>
            <a:off x="4789267" y="2163409"/>
            <a:ext cx="49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?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9" name="sdp exact"/>
          <p:cNvSpPr txBox="1"/>
          <p:nvPr/>
        </p:nvSpPr>
        <p:spPr>
          <a:xfrm>
            <a:off x="4712380" y="2852375"/>
            <a:ext cx="286886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1">
                    <a:lumMod val="50000"/>
                  </a:schemeClr>
                </a:solidFill>
              </a:rPr>
              <a:t>Solving an SDP exactly:</a:t>
            </a:r>
          </a:p>
          <a:p>
            <a:pPr marL="342891" indent="-342891">
              <a:buAutoNum type="arabicPeriod"/>
            </a:pPr>
            <a:r>
              <a:rPr lang="en-US"/>
              <a:t>Symmetries</a:t>
            </a:r>
          </a:p>
          <a:p>
            <a:pPr marL="342891" indent="-342891">
              <a:buAutoNum type="arabicPeriod"/>
            </a:pPr>
            <a:r>
              <a:rPr lang="en-US"/>
              <a:t>KKT</a:t>
            </a:r>
          </a:p>
          <a:p>
            <a:pPr marL="342891" indent="-342891">
              <a:buAutoNum type="arabicPeriod"/>
            </a:pPr>
            <a:r>
              <a:rPr lang="en-US"/>
              <a:t>Variable elimination</a:t>
            </a:r>
          </a:p>
        </p:txBody>
      </p:sp>
      <p:grpSp>
        <p:nvGrpSpPr>
          <p:cNvPr id="14" name="min poly"/>
          <p:cNvGrpSpPr/>
          <p:nvPr/>
        </p:nvGrpSpPr>
        <p:grpSpPr>
          <a:xfrm>
            <a:off x="3013088" y="4194163"/>
            <a:ext cx="4902191" cy="2409093"/>
            <a:chOff x="960734" y="3653765"/>
            <a:chExt cx="4902191" cy="240909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9077" t="7927" r="10359" b="7764"/>
            <a:stretch/>
          </p:blipFill>
          <p:spPr>
            <a:xfrm>
              <a:off x="960734" y="3653765"/>
              <a:ext cx="4604239" cy="24090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3226562" y="5468935"/>
                  <a:ext cx="2636363" cy="5549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33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35</m:t>
                            </m:r>
                          </m:den>
                        </m:f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17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245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42875</m:t>
                            </m:r>
                          </m:den>
                        </m:f>
                      </m:oMath>
                    </m:oMathPara>
                  </a14:m>
                  <a:endParaRPr lang="en-US" sz="1600"/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562" y="5468935"/>
                  <a:ext cx="2636363" cy="554960"/>
                </a:xfrm>
                <a:prstGeom prst="rect">
                  <a:avLst/>
                </a:prstGeom>
                <a:blipFill>
                  <a:blip r:embed="rId5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conjecture">
            <a:extLst>
              <a:ext uri="{FF2B5EF4-FFF2-40B4-BE49-F238E27FC236}">
                <a16:creationId xmlns:a16="http://schemas.microsoft.com/office/drawing/2014/main" id="{90BAB2A2-7159-D946-BAE8-0F91D9D6E96A}"/>
              </a:ext>
            </a:extLst>
          </p:cNvPr>
          <p:cNvGrpSpPr/>
          <p:nvPr/>
        </p:nvGrpSpPr>
        <p:grpSpPr>
          <a:xfrm>
            <a:off x="8294637" y="868333"/>
            <a:ext cx="1304367" cy="1800323"/>
            <a:chOff x="5211396" y="1038517"/>
            <a:chExt cx="1532965" cy="18003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F2C37A-5B7A-2645-A26D-6FA22DADAEE7}"/>
                </a:ext>
              </a:extLst>
            </p:cNvPr>
            <p:cNvSpPr txBox="1"/>
            <p:nvPr/>
          </p:nvSpPr>
          <p:spPr>
            <a:xfrm>
              <a:off x="5211396" y="2531064"/>
              <a:ext cx="1532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(Conjecture)</a:t>
              </a:r>
            </a:p>
          </p:txBody>
        </p:sp>
        <p:sp>
          <p:nvSpPr>
            <p:cNvPr id="7" name="rec trans"/>
            <p:cNvSpPr/>
            <p:nvPr/>
          </p:nvSpPr>
          <p:spPr>
            <a:xfrm>
              <a:off x="5259836" y="1038517"/>
              <a:ext cx="1127517" cy="1435742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"/>
          <p:cNvSpPr/>
          <p:nvPr/>
        </p:nvSpPr>
        <p:spPr>
          <a:xfrm>
            <a:off x="7492887" y="862967"/>
            <a:ext cx="2211037" cy="210832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de"/>
          <p:cNvPicPr>
            <a:picLocks noChangeAspect="1"/>
          </p:cNvPicPr>
          <p:nvPr/>
        </p:nvPicPr>
        <p:blipFill rotWithShape="1">
          <a:blip r:embed="rId6"/>
          <a:srcRect l="982"/>
          <a:stretch/>
        </p:blipFill>
        <p:spPr>
          <a:xfrm>
            <a:off x="10312391" y="210989"/>
            <a:ext cx="3793784" cy="3335200"/>
          </a:xfrm>
          <a:prstGeom prst="rect">
            <a:avLst/>
          </a:prstGeom>
          <a:ln w="47625">
            <a:solidFill>
              <a:srgbClr val="F5F5F5"/>
            </a:solidFill>
          </a:ln>
          <a:effectLst>
            <a:softEdge rad="25400"/>
          </a:effectLst>
        </p:spPr>
      </p:pic>
      <p:grpSp>
        <p:nvGrpSpPr>
          <p:cNvPr id="15" name="A4"/>
          <p:cNvGrpSpPr/>
          <p:nvPr/>
        </p:nvGrpSpPr>
        <p:grpSpPr>
          <a:xfrm>
            <a:off x="10312394" y="5245956"/>
            <a:ext cx="2856743" cy="913391"/>
            <a:chOff x="7799959" y="5542395"/>
            <a:chExt cx="2856742" cy="9133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799959" y="5542395"/>
                  <a:ext cx="2856742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128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35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≈1.011…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9959" y="5542395"/>
                  <a:ext cx="2856742" cy="462627"/>
                </a:xfrm>
                <a:prstGeom prst="rect">
                  <a:avLst/>
                </a:prstGeom>
                <a:blipFill>
                  <a:blip r:embed="rId7"/>
                  <a:stretch>
                    <a:fillRect l="-885" t="-2703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916074" y="6062858"/>
                  <a:ext cx="2272352" cy="392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600"/>
                    <a:t>with</a:t>
                  </a:r>
                  <a:r>
                    <a:rPr lang="en-US"/>
                    <a:t>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≔14336(1+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60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6074" y="6062858"/>
                  <a:ext cx="2272352" cy="392928"/>
                </a:xfrm>
                <a:prstGeom prst="rect">
                  <a:avLst/>
                </a:prstGeom>
                <a:blipFill>
                  <a:blip r:embed="rId8"/>
                  <a:stretch>
                    <a:fillRect l="-5000" r="-3333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32631B-3D47-824F-9035-A3FEAE311021}"/>
                  </a:ext>
                </a:extLst>
              </p:cNvPr>
              <p:cNvSpPr/>
              <p:nvPr/>
            </p:nvSpPr>
            <p:spPr>
              <a:xfrm>
                <a:off x="3135957" y="210993"/>
                <a:ext cx="3444276" cy="651973"/>
              </a:xfrm>
              <a:prstGeom prst="rect">
                <a:avLst/>
              </a:prstGeom>
              <a:ln w="222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32631B-3D47-824F-9035-A3FEAE311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957" y="210993"/>
                <a:ext cx="3444276" cy="651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22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FA095-FBB6-9641-95B5-AA2512C6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907A7-5CB5-9248-83A5-07787D0C68F3}"/>
                  </a:ext>
                </a:extLst>
              </p:cNvPr>
              <p:cNvSpPr txBox="1"/>
              <p:nvPr/>
            </p:nvSpPr>
            <p:spPr>
              <a:xfrm>
                <a:off x="2382281" y="1947393"/>
                <a:ext cx="6337117" cy="260468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47625" cap="rnd" cmpd="sng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593592"/>
                          <a:gd name="connsiteY0" fmla="*/ 0 h 2199572"/>
                          <a:gd name="connsiteX1" fmla="*/ 493385 w 9593592"/>
                          <a:gd name="connsiteY1" fmla="*/ 0 h 2199572"/>
                          <a:gd name="connsiteX2" fmla="*/ 1178641 w 9593592"/>
                          <a:gd name="connsiteY2" fmla="*/ 0 h 2199572"/>
                          <a:gd name="connsiteX3" fmla="*/ 1959834 w 9593592"/>
                          <a:gd name="connsiteY3" fmla="*/ 0 h 2199572"/>
                          <a:gd name="connsiteX4" fmla="*/ 2357283 w 9593592"/>
                          <a:gd name="connsiteY4" fmla="*/ 0 h 2199572"/>
                          <a:gd name="connsiteX5" fmla="*/ 2754731 w 9593592"/>
                          <a:gd name="connsiteY5" fmla="*/ 0 h 2199572"/>
                          <a:gd name="connsiteX6" fmla="*/ 3631860 w 9593592"/>
                          <a:gd name="connsiteY6" fmla="*/ 0 h 2199572"/>
                          <a:gd name="connsiteX7" fmla="*/ 4317116 w 9593592"/>
                          <a:gd name="connsiteY7" fmla="*/ 0 h 2199572"/>
                          <a:gd name="connsiteX8" fmla="*/ 4714565 w 9593592"/>
                          <a:gd name="connsiteY8" fmla="*/ 0 h 2199572"/>
                          <a:gd name="connsiteX9" fmla="*/ 5399822 w 9593592"/>
                          <a:gd name="connsiteY9" fmla="*/ 0 h 2199572"/>
                          <a:gd name="connsiteX10" fmla="*/ 6276950 w 9593592"/>
                          <a:gd name="connsiteY10" fmla="*/ 0 h 2199572"/>
                          <a:gd name="connsiteX11" fmla="*/ 6866271 w 9593592"/>
                          <a:gd name="connsiteY11" fmla="*/ 0 h 2199572"/>
                          <a:gd name="connsiteX12" fmla="*/ 7455591 w 9593592"/>
                          <a:gd name="connsiteY12" fmla="*/ 0 h 2199572"/>
                          <a:gd name="connsiteX13" fmla="*/ 8140848 w 9593592"/>
                          <a:gd name="connsiteY13" fmla="*/ 0 h 2199572"/>
                          <a:gd name="connsiteX14" fmla="*/ 8922041 w 9593592"/>
                          <a:gd name="connsiteY14" fmla="*/ 0 h 2199572"/>
                          <a:gd name="connsiteX15" fmla="*/ 9593592 w 9593592"/>
                          <a:gd name="connsiteY15" fmla="*/ 0 h 2199572"/>
                          <a:gd name="connsiteX16" fmla="*/ 9593592 w 9593592"/>
                          <a:gd name="connsiteY16" fmla="*/ 571889 h 2199572"/>
                          <a:gd name="connsiteX17" fmla="*/ 9593592 w 9593592"/>
                          <a:gd name="connsiteY17" fmla="*/ 1099786 h 2199572"/>
                          <a:gd name="connsiteX18" fmla="*/ 9593592 w 9593592"/>
                          <a:gd name="connsiteY18" fmla="*/ 1605688 h 2199572"/>
                          <a:gd name="connsiteX19" fmla="*/ 9593592 w 9593592"/>
                          <a:gd name="connsiteY19" fmla="*/ 2199572 h 2199572"/>
                          <a:gd name="connsiteX20" fmla="*/ 8812400 w 9593592"/>
                          <a:gd name="connsiteY20" fmla="*/ 2199572 h 2199572"/>
                          <a:gd name="connsiteX21" fmla="*/ 8414951 w 9593592"/>
                          <a:gd name="connsiteY21" fmla="*/ 2199572 h 2199572"/>
                          <a:gd name="connsiteX22" fmla="*/ 7729694 w 9593592"/>
                          <a:gd name="connsiteY22" fmla="*/ 2199572 h 2199572"/>
                          <a:gd name="connsiteX23" fmla="*/ 7140373 w 9593592"/>
                          <a:gd name="connsiteY23" fmla="*/ 2199572 h 2199572"/>
                          <a:gd name="connsiteX24" fmla="*/ 6551053 w 9593592"/>
                          <a:gd name="connsiteY24" fmla="*/ 2199572 h 2199572"/>
                          <a:gd name="connsiteX25" fmla="*/ 5961732 w 9593592"/>
                          <a:gd name="connsiteY25" fmla="*/ 2199572 h 2199572"/>
                          <a:gd name="connsiteX26" fmla="*/ 5372412 w 9593592"/>
                          <a:gd name="connsiteY26" fmla="*/ 2199572 h 2199572"/>
                          <a:gd name="connsiteX27" fmla="*/ 4591219 w 9593592"/>
                          <a:gd name="connsiteY27" fmla="*/ 2199572 h 2199572"/>
                          <a:gd name="connsiteX28" fmla="*/ 3905962 w 9593592"/>
                          <a:gd name="connsiteY28" fmla="*/ 2199572 h 2199572"/>
                          <a:gd name="connsiteX29" fmla="*/ 3508514 w 9593592"/>
                          <a:gd name="connsiteY29" fmla="*/ 2199572 h 2199572"/>
                          <a:gd name="connsiteX30" fmla="*/ 2919193 w 9593592"/>
                          <a:gd name="connsiteY30" fmla="*/ 2199572 h 2199572"/>
                          <a:gd name="connsiteX31" fmla="*/ 2138001 w 9593592"/>
                          <a:gd name="connsiteY31" fmla="*/ 2199572 h 2199572"/>
                          <a:gd name="connsiteX32" fmla="*/ 1644616 w 9593592"/>
                          <a:gd name="connsiteY32" fmla="*/ 2199572 h 2199572"/>
                          <a:gd name="connsiteX33" fmla="*/ 767487 w 9593592"/>
                          <a:gd name="connsiteY33" fmla="*/ 2199572 h 2199572"/>
                          <a:gd name="connsiteX34" fmla="*/ 0 w 9593592"/>
                          <a:gd name="connsiteY34" fmla="*/ 2199572 h 2199572"/>
                          <a:gd name="connsiteX35" fmla="*/ 0 w 9593592"/>
                          <a:gd name="connsiteY35" fmla="*/ 1649679 h 2199572"/>
                          <a:gd name="connsiteX36" fmla="*/ 0 w 9593592"/>
                          <a:gd name="connsiteY36" fmla="*/ 1165773 h 2199572"/>
                          <a:gd name="connsiteX37" fmla="*/ 0 w 9593592"/>
                          <a:gd name="connsiteY37" fmla="*/ 615880 h 2199572"/>
                          <a:gd name="connsiteX38" fmla="*/ 0 w 9593592"/>
                          <a:gd name="connsiteY38" fmla="*/ 0 h 2199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9593592" h="2199572" fill="none" extrusionOk="0">
                            <a:moveTo>
                              <a:pt x="0" y="0"/>
                            </a:moveTo>
                            <a:cubicBezTo>
                              <a:pt x="156018" y="1712"/>
                              <a:pt x="248452" y="11289"/>
                              <a:pt x="493385" y="0"/>
                            </a:cubicBezTo>
                            <a:cubicBezTo>
                              <a:pt x="738318" y="-11289"/>
                              <a:pt x="999414" y="7616"/>
                              <a:pt x="1178641" y="0"/>
                            </a:cubicBezTo>
                            <a:cubicBezTo>
                              <a:pt x="1357868" y="-7616"/>
                              <a:pt x="1629946" y="-34242"/>
                              <a:pt x="1959834" y="0"/>
                            </a:cubicBezTo>
                            <a:cubicBezTo>
                              <a:pt x="2289722" y="34242"/>
                              <a:pt x="2206916" y="-4459"/>
                              <a:pt x="2357283" y="0"/>
                            </a:cubicBezTo>
                            <a:cubicBezTo>
                              <a:pt x="2507650" y="4459"/>
                              <a:pt x="2618853" y="-12081"/>
                              <a:pt x="2754731" y="0"/>
                            </a:cubicBezTo>
                            <a:cubicBezTo>
                              <a:pt x="2890609" y="12081"/>
                              <a:pt x="3404457" y="-33867"/>
                              <a:pt x="3631860" y="0"/>
                            </a:cubicBezTo>
                            <a:cubicBezTo>
                              <a:pt x="3859263" y="33867"/>
                              <a:pt x="4104841" y="-14218"/>
                              <a:pt x="4317116" y="0"/>
                            </a:cubicBezTo>
                            <a:cubicBezTo>
                              <a:pt x="4529391" y="14218"/>
                              <a:pt x="4597447" y="11406"/>
                              <a:pt x="4714565" y="0"/>
                            </a:cubicBezTo>
                            <a:cubicBezTo>
                              <a:pt x="4831683" y="-11406"/>
                              <a:pt x="5087807" y="5665"/>
                              <a:pt x="5399822" y="0"/>
                            </a:cubicBezTo>
                            <a:cubicBezTo>
                              <a:pt x="5711837" y="-5665"/>
                              <a:pt x="6010886" y="-23463"/>
                              <a:pt x="6276950" y="0"/>
                            </a:cubicBezTo>
                            <a:cubicBezTo>
                              <a:pt x="6543014" y="23463"/>
                              <a:pt x="6615722" y="2965"/>
                              <a:pt x="6866271" y="0"/>
                            </a:cubicBezTo>
                            <a:cubicBezTo>
                              <a:pt x="7116820" y="-2965"/>
                              <a:pt x="7209318" y="-9171"/>
                              <a:pt x="7455591" y="0"/>
                            </a:cubicBezTo>
                            <a:cubicBezTo>
                              <a:pt x="7701864" y="9171"/>
                              <a:pt x="7808497" y="-11604"/>
                              <a:pt x="8140848" y="0"/>
                            </a:cubicBezTo>
                            <a:cubicBezTo>
                              <a:pt x="8473199" y="11604"/>
                              <a:pt x="8707342" y="36389"/>
                              <a:pt x="8922041" y="0"/>
                            </a:cubicBezTo>
                            <a:cubicBezTo>
                              <a:pt x="9136740" y="-36389"/>
                              <a:pt x="9282648" y="20057"/>
                              <a:pt x="9593592" y="0"/>
                            </a:cubicBezTo>
                            <a:cubicBezTo>
                              <a:pt x="9613608" y="173510"/>
                              <a:pt x="9601987" y="305453"/>
                              <a:pt x="9593592" y="571889"/>
                            </a:cubicBezTo>
                            <a:cubicBezTo>
                              <a:pt x="9585197" y="838325"/>
                              <a:pt x="9606711" y="919378"/>
                              <a:pt x="9593592" y="1099786"/>
                            </a:cubicBezTo>
                            <a:cubicBezTo>
                              <a:pt x="9580473" y="1280194"/>
                              <a:pt x="9610972" y="1431568"/>
                              <a:pt x="9593592" y="1605688"/>
                            </a:cubicBezTo>
                            <a:cubicBezTo>
                              <a:pt x="9576212" y="1779808"/>
                              <a:pt x="9565858" y="1925825"/>
                              <a:pt x="9593592" y="2199572"/>
                            </a:cubicBezTo>
                            <a:cubicBezTo>
                              <a:pt x="9359892" y="2226757"/>
                              <a:pt x="9155879" y="2184752"/>
                              <a:pt x="8812400" y="2199572"/>
                            </a:cubicBezTo>
                            <a:cubicBezTo>
                              <a:pt x="8468921" y="2214392"/>
                              <a:pt x="8575972" y="2186353"/>
                              <a:pt x="8414951" y="2199572"/>
                            </a:cubicBezTo>
                            <a:cubicBezTo>
                              <a:pt x="8253930" y="2212791"/>
                              <a:pt x="7896380" y="2184076"/>
                              <a:pt x="7729694" y="2199572"/>
                            </a:cubicBezTo>
                            <a:cubicBezTo>
                              <a:pt x="7563008" y="2215068"/>
                              <a:pt x="7332776" y="2170579"/>
                              <a:pt x="7140373" y="2199572"/>
                            </a:cubicBezTo>
                            <a:cubicBezTo>
                              <a:pt x="6947970" y="2228565"/>
                              <a:pt x="6810839" y="2189609"/>
                              <a:pt x="6551053" y="2199572"/>
                            </a:cubicBezTo>
                            <a:cubicBezTo>
                              <a:pt x="6291267" y="2209535"/>
                              <a:pt x="6119556" y="2225337"/>
                              <a:pt x="5961732" y="2199572"/>
                            </a:cubicBezTo>
                            <a:cubicBezTo>
                              <a:pt x="5803908" y="2173807"/>
                              <a:pt x="5562196" y="2176095"/>
                              <a:pt x="5372412" y="2199572"/>
                            </a:cubicBezTo>
                            <a:cubicBezTo>
                              <a:pt x="5182628" y="2223049"/>
                              <a:pt x="4981622" y="2184373"/>
                              <a:pt x="4591219" y="2199572"/>
                            </a:cubicBezTo>
                            <a:cubicBezTo>
                              <a:pt x="4200816" y="2214771"/>
                              <a:pt x="4100588" y="2207022"/>
                              <a:pt x="3905962" y="2199572"/>
                            </a:cubicBezTo>
                            <a:cubicBezTo>
                              <a:pt x="3711336" y="2192122"/>
                              <a:pt x="3601743" y="2188073"/>
                              <a:pt x="3508514" y="2199572"/>
                            </a:cubicBezTo>
                            <a:cubicBezTo>
                              <a:pt x="3415285" y="2211071"/>
                              <a:pt x="3054677" y="2187861"/>
                              <a:pt x="2919193" y="2199572"/>
                            </a:cubicBezTo>
                            <a:cubicBezTo>
                              <a:pt x="2783709" y="2211283"/>
                              <a:pt x="2505845" y="2214616"/>
                              <a:pt x="2138001" y="2199572"/>
                            </a:cubicBezTo>
                            <a:cubicBezTo>
                              <a:pt x="1770157" y="2184528"/>
                              <a:pt x="1886723" y="2185205"/>
                              <a:pt x="1644616" y="2199572"/>
                            </a:cubicBezTo>
                            <a:cubicBezTo>
                              <a:pt x="1402509" y="2213939"/>
                              <a:pt x="998189" y="2167948"/>
                              <a:pt x="767487" y="2199572"/>
                            </a:cubicBezTo>
                            <a:cubicBezTo>
                              <a:pt x="536785" y="2231196"/>
                              <a:pt x="345255" y="2200601"/>
                              <a:pt x="0" y="2199572"/>
                            </a:cubicBezTo>
                            <a:cubicBezTo>
                              <a:pt x="-1971" y="2082183"/>
                              <a:pt x="-10077" y="1808155"/>
                              <a:pt x="0" y="1649679"/>
                            </a:cubicBezTo>
                            <a:cubicBezTo>
                              <a:pt x="10077" y="1491203"/>
                              <a:pt x="-11060" y="1296823"/>
                              <a:pt x="0" y="1165773"/>
                            </a:cubicBezTo>
                            <a:cubicBezTo>
                              <a:pt x="11060" y="1034723"/>
                              <a:pt x="4142" y="837894"/>
                              <a:pt x="0" y="615880"/>
                            </a:cubicBezTo>
                            <a:cubicBezTo>
                              <a:pt x="-4142" y="393866"/>
                              <a:pt x="18519" y="164418"/>
                              <a:pt x="0" y="0"/>
                            </a:cubicBezTo>
                            <a:close/>
                          </a:path>
                          <a:path w="9593592" h="2199572" stroke="0" extrusionOk="0">
                            <a:moveTo>
                              <a:pt x="0" y="0"/>
                            </a:moveTo>
                            <a:cubicBezTo>
                              <a:pt x="207963" y="-2396"/>
                              <a:pt x="414986" y="-10280"/>
                              <a:pt x="589321" y="0"/>
                            </a:cubicBezTo>
                            <a:cubicBezTo>
                              <a:pt x="763656" y="10280"/>
                              <a:pt x="896510" y="-15110"/>
                              <a:pt x="986769" y="0"/>
                            </a:cubicBezTo>
                            <a:cubicBezTo>
                              <a:pt x="1077028" y="15110"/>
                              <a:pt x="1457099" y="-11230"/>
                              <a:pt x="1863898" y="0"/>
                            </a:cubicBezTo>
                            <a:cubicBezTo>
                              <a:pt x="2270697" y="11230"/>
                              <a:pt x="2247484" y="-6363"/>
                              <a:pt x="2453219" y="0"/>
                            </a:cubicBezTo>
                            <a:cubicBezTo>
                              <a:pt x="2658954" y="6363"/>
                              <a:pt x="2769130" y="15487"/>
                              <a:pt x="3042539" y="0"/>
                            </a:cubicBezTo>
                            <a:cubicBezTo>
                              <a:pt x="3315948" y="-15487"/>
                              <a:pt x="3497486" y="5584"/>
                              <a:pt x="3919668" y="0"/>
                            </a:cubicBezTo>
                            <a:cubicBezTo>
                              <a:pt x="4341850" y="-5584"/>
                              <a:pt x="4306798" y="-1328"/>
                              <a:pt x="4413052" y="0"/>
                            </a:cubicBezTo>
                            <a:cubicBezTo>
                              <a:pt x="4519306" y="1328"/>
                              <a:pt x="4949477" y="-43608"/>
                              <a:pt x="5290181" y="0"/>
                            </a:cubicBezTo>
                            <a:cubicBezTo>
                              <a:pt x="5630885" y="43608"/>
                              <a:pt x="5840429" y="2016"/>
                              <a:pt x="6167309" y="0"/>
                            </a:cubicBezTo>
                            <a:cubicBezTo>
                              <a:pt x="6494189" y="-2016"/>
                              <a:pt x="6564464" y="-11985"/>
                              <a:pt x="6852566" y="0"/>
                            </a:cubicBezTo>
                            <a:cubicBezTo>
                              <a:pt x="7140668" y="11985"/>
                              <a:pt x="7418389" y="31431"/>
                              <a:pt x="7729694" y="0"/>
                            </a:cubicBezTo>
                            <a:cubicBezTo>
                              <a:pt x="8040999" y="-31431"/>
                              <a:pt x="8026163" y="24884"/>
                              <a:pt x="8319015" y="0"/>
                            </a:cubicBezTo>
                            <a:cubicBezTo>
                              <a:pt x="8611867" y="-24884"/>
                              <a:pt x="8664195" y="4464"/>
                              <a:pt x="8908335" y="0"/>
                            </a:cubicBezTo>
                            <a:cubicBezTo>
                              <a:pt x="9152475" y="-4464"/>
                              <a:pt x="9454496" y="-1080"/>
                              <a:pt x="9593592" y="0"/>
                            </a:cubicBezTo>
                            <a:cubicBezTo>
                              <a:pt x="9617369" y="156331"/>
                              <a:pt x="9589787" y="413504"/>
                              <a:pt x="9593592" y="527897"/>
                            </a:cubicBezTo>
                            <a:cubicBezTo>
                              <a:pt x="9597397" y="642290"/>
                              <a:pt x="9585997" y="906770"/>
                              <a:pt x="9593592" y="1077790"/>
                            </a:cubicBezTo>
                            <a:cubicBezTo>
                              <a:pt x="9601187" y="1248810"/>
                              <a:pt x="9610501" y="1488612"/>
                              <a:pt x="9593592" y="1649679"/>
                            </a:cubicBezTo>
                            <a:cubicBezTo>
                              <a:pt x="9576683" y="1810746"/>
                              <a:pt x="9614069" y="2014649"/>
                              <a:pt x="9593592" y="2199572"/>
                            </a:cubicBezTo>
                            <a:cubicBezTo>
                              <a:pt x="9364142" y="2178846"/>
                              <a:pt x="9195232" y="2180140"/>
                              <a:pt x="8812400" y="2199572"/>
                            </a:cubicBezTo>
                            <a:cubicBezTo>
                              <a:pt x="8429568" y="2219004"/>
                              <a:pt x="8434075" y="2192921"/>
                              <a:pt x="8319015" y="2199572"/>
                            </a:cubicBezTo>
                            <a:cubicBezTo>
                              <a:pt x="8203955" y="2206223"/>
                              <a:pt x="7689034" y="2243167"/>
                              <a:pt x="7441886" y="2199572"/>
                            </a:cubicBezTo>
                            <a:cubicBezTo>
                              <a:pt x="7194738" y="2155977"/>
                              <a:pt x="6906967" y="2166922"/>
                              <a:pt x="6756630" y="2199572"/>
                            </a:cubicBezTo>
                            <a:cubicBezTo>
                              <a:pt x="6606293" y="2232222"/>
                              <a:pt x="6389130" y="2203552"/>
                              <a:pt x="6263245" y="2199572"/>
                            </a:cubicBezTo>
                            <a:cubicBezTo>
                              <a:pt x="6137361" y="2195592"/>
                              <a:pt x="5850403" y="2197161"/>
                              <a:pt x="5577988" y="2199572"/>
                            </a:cubicBezTo>
                            <a:cubicBezTo>
                              <a:pt x="5305573" y="2201983"/>
                              <a:pt x="5286119" y="2196557"/>
                              <a:pt x="5180540" y="2199572"/>
                            </a:cubicBezTo>
                            <a:cubicBezTo>
                              <a:pt x="5074961" y="2202587"/>
                              <a:pt x="4887793" y="2183669"/>
                              <a:pt x="4783091" y="2199572"/>
                            </a:cubicBezTo>
                            <a:cubicBezTo>
                              <a:pt x="4678389" y="2215475"/>
                              <a:pt x="4380307" y="2186069"/>
                              <a:pt x="4097834" y="2199572"/>
                            </a:cubicBezTo>
                            <a:cubicBezTo>
                              <a:pt x="3815361" y="2213075"/>
                              <a:pt x="3839582" y="2178782"/>
                              <a:pt x="3604450" y="2199572"/>
                            </a:cubicBezTo>
                            <a:cubicBezTo>
                              <a:pt x="3369318" y="2220362"/>
                              <a:pt x="3164418" y="2177397"/>
                              <a:pt x="2823257" y="2199572"/>
                            </a:cubicBezTo>
                            <a:cubicBezTo>
                              <a:pt x="2482096" y="2221747"/>
                              <a:pt x="2461746" y="2184136"/>
                              <a:pt x="2329872" y="2199572"/>
                            </a:cubicBezTo>
                            <a:cubicBezTo>
                              <a:pt x="2197999" y="2215008"/>
                              <a:pt x="1794939" y="2222834"/>
                              <a:pt x="1548680" y="2199572"/>
                            </a:cubicBezTo>
                            <a:cubicBezTo>
                              <a:pt x="1302421" y="2176310"/>
                              <a:pt x="1333615" y="2218970"/>
                              <a:pt x="1151231" y="2199572"/>
                            </a:cubicBezTo>
                            <a:cubicBezTo>
                              <a:pt x="968847" y="2180174"/>
                              <a:pt x="445083" y="2195960"/>
                              <a:pt x="0" y="2199572"/>
                            </a:cubicBezTo>
                            <a:cubicBezTo>
                              <a:pt x="-19187" y="2053568"/>
                              <a:pt x="11892" y="1845634"/>
                              <a:pt x="0" y="1693670"/>
                            </a:cubicBezTo>
                            <a:cubicBezTo>
                              <a:pt x="-11892" y="1541706"/>
                              <a:pt x="10688" y="1389939"/>
                              <a:pt x="0" y="1099786"/>
                            </a:cubicBezTo>
                            <a:cubicBezTo>
                              <a:pt x="-10688" y="809633"/>
                              <a:pt x="-24760" y="784449"/>
                              <a:pt x="0" y="571889"/>
                            </a:cubicBezTo>
                            <a:cubicBezTo>
                              <a:pt x="24760" y="359329"/>
                              <a:pt x="-3450" y="2146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228600" tIns="45720" rIns="228600" bIns="45720" rtlCol="0" anchor="ctr" anchorCtr="0">
                <a:noAutofit/>
              </a:bodyPr>
              <a:lstStyle/>
              <a:p>
                <a:r>
                  <a:rPr lang="en-US" b="1" dirty="0">
                    <a:solidFill>
                      <a:srgbClr val="E6727A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Theorem:</a:t>
                </a:r>
              </a:p>
              <a:p>
                <a:endParaRPr lang="en-US" b="1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Futura Medium" panose="020B0602020204020303" pitchFamily="34" charset="-79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Futura Medium" panose="020B0602020204020303" pitchFamily="34" charset="-79"/>
                              </a:rPr>
                              <m:t>𝒛</m:t>
                            </m:r>
                          </m:e>
                        </m:acc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b="1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endParaRPr lang="en-US" b="1" dirty="0">
                  <a:solidFill>
                    <a:srgbClr val="C0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for every convex form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of degree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2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.</a:t>
                </a:r>
              </a:p>
              <a:p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-Catalan number) = 1, 1, 2, 4 …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AC907A7-5CB5-9248-83A5-07787D0C6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81" y="1947393"/>
                <a:ext cx="6337117" cy="2604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47625" cap="rnd" cmpd="sng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593592"/>
                          <a:gd name="connsiteY0" fmla="*/ 0 h 2199572"/>
                          <a:gd name="connsiteX1" fmla="*/ 493385 w 9593592"/>
                          <a:gd name="connsiteY1" fmla="*/ 0 h 2199572"/>
                          <a:gd name="connsiteX2" fmla="*/ 1178641 w 9593592"/>
                          <a:gd name="connsiteY2" fmla="*/ 0 h 2199572"/>
                          <a:gd name="connsiteX3" fmla="*/ 1959834 w 9593592"/>
                          <a:gd name="connsiteY3" fmla="*/ 0 h 2199572"/>
                          <a:gd name="connsiteX4" fmla="*/ 2357283 w 9593592"/>
                          <a:gd name="connsiteY4" fmla="*/ 0 h 2199572"/>
                          <a:gd name="connsiteX5" fmla="*/ 2754731 w 9593592"/>
                          <a:gd name="connsiteY5" fmla="*/ 0 h 2199572"/>
                          <a:gd name="connsiteX6" fmla="*/ 3631860 w 9593592"/>
                          <a:gd name="connsiteY6" fmla="*/ 0 h 2199572"/>
                          <a:gd name="connsiteX7" fmla="*/ 4317116 w 9593592"/>
                          <a:gd name="connsiteY7" fmla="*/ 0 h 2199572"/>
                          <a:gd name="connsiteX8" fmla="*/ 4714565 w 9593592"/>
                          <a:gd name="connsiteY8" fmla="*/ 0 h 2199572"/>
                          <a:gd name="connsiteX9" fmla="*/ 5399822 w 9593592"/>
                          <a:gd name="connsiteY9" fmla="*/ 0 h 2199572"/>
                          <a:gd name="connsiteX10" fmla="*/ 6276950 w 9593592"/>
                          <a:gd name="connsiteY10" fmla="*/ 0 h 2199572"/>
                          <a:gd name="connsiteX11" fmla="*/ 6866271 w 9593592"/>
                          <a:gd name="connsiteY11" fmla="*/ 0 h 2199572"/>
                          <a:gd name="connsiteX12" fmla="*/ 7455591 w 9593592"/>
                          <a:gd name="connsiteY12" fmla="*/ 0 h 2199572"/>
                          <a:gd name="connsiteX13" fmla="*/ 8140848 w 9593592"/>
                          <a:gd name="connsiteY13" fmla="*/ 0 h 2199572"/>
                          <a:gd name="connsiteX14" fmla="*/ 8922041 w 9593592"/>
                          <a:gd name="connsiteY14" fmla="*/ 0 h 2199572"/>
                          <a:gd name="connsiteX15" fmla="*/ 9593592 w 9593592"/>
                          <a:gd name="connsiteY15" fmla="*/ 0 h 2199572"/>
                          <a:gd name="connsiteX16" fmla="*/ 9593592 w 9593592"/>
                          <a:gd name="connsiteY16" fmla="*/ 571889 h 2199572"/>
                          <a:gd name="connsiteX17" fmla="*/ 9593592 w 9593592"/>
                          <a:gd name="connsiteY17" fmla="*/ 1099786 h 2199572"/>
                          <a:gd name="connsiteX18" fmla="*/ 9593592 w 9593592"/>
                          <a:gd name="connsiteY18" fmla="*/ 1605688 h 2199572"/>
                          <a:gd name="connsiteX19" fmla="*/ 9593592 w 9593592"/>
                          <a:gd name="connsiteY19" fmla="*/ 2199572 h 2199572"/>
                          <a:gd name="connsiteX20" fmla="*/ 8812400 w 9593592"/>
                          <a:gd name="connsiteY20" fmla="*/ 2199572 h 2199572"/>
                          <a:gd name="connsiteX21" fmla="*/ 8414951 w 9593592"/>
                          <a:gd name="connsiteY21" fmla="*/ 2199572 h 2199572"/>
                          <a:gd name="connsiteX22" fmla="*/ 7729694 w 9593592"/>
                          <a:gd name="connsiteY22" fmla="*/ 2199572 h 2199572"/>
                          <a:gd name="connsiteX23" fmla="*/ 7140373 w 9593592"/>
                          <a:gd name="connsiteY23" fmla="*/ 2199572 h 2199572"/>
                          <a:gd name="connsiteX24" fmla="*/ 6551053 w 9593592"/>
                          <a:gd name="connsiteY24" fmla="*/ 2199572 h 2199572"/>
                          <a:gd name="connsiteX25" fmla="*/ 5961732 w 9593592"/>
                          <a:gd name="connsiteY25" fmla="*/ 2199572 h 2199572"/>
                          <a:gd name="connsiteX26" fmla="*/ 5372412 w 9593592"/>
                          <a:gd name="connsiteY26" fmla="*/ 2199572 h 2199572"/>
                          <a:gd name="connsiteX27" fmla="*/ 4591219 w 9593592"/>
                          <a:gd name="connsiteY27" fmla="*/ 2199572 h 2199572"/>
                          <a:gd name="connsiteX28" fmla="*/ 3905962 w 9593592"/>
                          <a:gd name="connsiteY28" fmla="*/ 2199572 h 2199572"/>
                          <a:gd name="connsiteX29" fmla="*/ 3508514 w 9593592"/>
                          <a:gd name="connsiteY29" fmla="*/ 2199572 h 2199572"/>
                          <a:gd name="connsiteX30" fmla="*/ 2919193 w 9593592"/>
                          <a:gd name="connsiteY30" fmla="*/ 2199572 h 2199572"/>
                          <a:gd name="connsiteX31" fmla="*/ 2138001 w 9593592"/>
                          <a:gd name="connsiteY31" fmla="*/ 2199572 h 2199572"/>
                          <a:gd name="connsiteX32" fmla="*/ 1644616 w 9593592"/>
                          <a:gd name="connsiteY32" fmla="*/ 2199572 h 2199572"/>
                          <a:gd name="connsiteX33" fmla="*/ 767487 w 9593592"/>
                          <a:gd name="connsiteY33" fmla="*/ 2199572 h 2199572"/>
                          <a:gd name="connsiteX34" fmla="*/ 0 w 9593592"/>
                          <a:gd name="connsiteY34" fmla="*/ 2199572 h 2199572"/>
                          <a:gd name="connsiteX35" fmla="*/ 0 w 9593592"/>
                          <a:gd name="connsiteY35" fmla="*/ 1649679 h 2199572"/>
                          <a:gd name="connsiteX36" fmla="*/ 0 w 9593592"/>
                          <a:gd name="connsiteY36" fmla="*/ 1165773 h 2199572"/>
                          <a:gd name="connsiteX37" fmla="*/ 0 w 9593592"/>
                          <a:gd name="connsiteY37" fmla="*/ 615880 h 2199572"/>
                          <a:gd name="connsiteX38" fmla="*/ 0 w 9593592"/>
                          <a:gd name="connsiteY38" fmla="*/ 0 h 21995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</a:cxnLst>
                        <a:rect l="l" t="t" r="r" b="b"/>
                        <a:pathLst>
                          <a:path w="9593592" h="2199572" fill="none" extrusionOk="0">
                            <a:moveTo>
                              <a:pt x="0" y="0"/>
                            </a:moveTo>
                            <a:cubicBezTo>
                              <a:pt x="156018" y="1712"/>
                              <a:pt x="248452" y="11289"/>
                              <a:pt x="493385" y="0"/>
                            </a:cubicBezTo>
                            <a:cubicBezTo>
                              <a:pt x="738318" y="-11289"/>
                              <a:pt x="999414" y="7616"/>
                              <a:pt x="1178641" y="0"/>
                            </a:cubicBezTo>
                            <a:cubicBezTo>
                              <a:pt x="1357868" y="-7616"/>
                              <a:pt x="1629946" y="-34242"/>
                              <a:pt x="1959834" y="0"/>
                            </a:cubicBezTo>
                            <a:cubicBezTo>
                              <a:pt x="2289722" y="34242"/>
                              <a:pt x="2206916" y="-4459"/>
                              <a:pt x="2357283" y="0"/>
                            </a:cubicBezTo>
                            <a:cubicBezTo>
                              <a:pt x="2507650" y="4459"/>
                              <a:pt x="2618853" y="-12081"/>
                              <a:pt x="2754731" y="0"/>
                            </a:cubicBezTo>
                            <a:cubicBezTo>
                              <a:pt x="2890609" y="12081"/>
                              <a:pt x="3404457" y="-33867"/>
                              <a:pt x="3631860" y="0"/>
                            </a:cubicBezTo>
                            <a:cubicBezTo>
                              <a:pt x="3859263" y="33867"/>
                              <a:pt x="4104841" y="-14218"/>
                              <a:pt x="4317116" y="0"/>
                            </a:cubicBezTo>
                            <a:cubicBezTo>
                              <a:pt x="4529391" y="14218"/>
                              <a:pt x="4597447" y="11406"/>
                              <a:pt x="4714565" y="0"/>
                            </a:cubicBezTo>
                            <a:cubicBezTo>
                              <a:pt x="4831683" y="-11406"/>
                              <a:pt x="5087807" y="5665"/>
                              <a:pt x="5399822" y="0"/>
                            </a:cubicBezTo>
                            <a:cubicBezTo>
                              <a:pt x="5711837" y="-5665"/>
                              <a:pt x="6010886" y="-23463"/>
                              <a:pt x="6276950" y="0"/>
                            </a:cubicBezTo>
                            <a:cubicBezTo>
                              <a:pt x="6543014" y="23463"/>
                              <a:pt x="6615722" y="2965"/>
                              <a:pt x="6866271" y="0"/>
                            </a:cubicBezTo>
                            <a:cubicBezTo>
                              <a:pt x="7116820" y="-2965"/>
                              <a:pt x="7209318" y="-9171"/>
                              <a:pt x="7455591" y="0"/>
                            </a:cubicBezTo>
                            <a:cubicBezTo>
                              <a:pt x="7701864" y="9171"/>
                              <a:pt x="7808497" y="-11604"/>
                              <a:pt x="8140848" y="0"/>
                            </a:cubicBezTo>
                            <a:cubicBezTo>
                              <a:pt x="8473199" y="11604"/>
                              <a:pt x="8707342" y="36389"/>
                              <a:pt x="8922041" y="0"/>
                            </a:cubicBezTo>
                            <a:cubicBezTo>
                              <a:pt x="9136740" y="-36389"/>
                              <a:pt x="9282648" y="20057"/>
                              <a:pt x="9593592" y="0"/>
                            </a:cubicBezTo>
                            <a:cubicBezTo>
                              <a:pt x="9613608" y="173510"/>
                              <a:pt x="9601987" y="305453"/>
                              <a:pt x="9593592" y="571889"/>
                            </a:cubicBezTo>
                            <a:cubicBezTo>
                              <a:pt x="9585197" y="838325"/>
                              <a:pt x="9606711" y="919378"/>
                              <a:pt x="9593592" y="1099786"/>
                            </a:cubicBezTo>
                            <a:cubicBezTo>
                              <a:pt x="9580473" y="1280194"/>
                              <a:pt x="9610972" y="1431568"/>
                              <a:pt x="9593592" y="1605688"/>
                            </a:cubicBezTo>
                            <a:cubicBezTo>
                              <a:pt x="9576212" y="1779808"/>
                              <a:pt x="9565858" y="1925825"/>
                              <a:pt x="9593592" y="2199572"/>
                            </a:cubicBezTo>
                            <a:cubicBezTo>
                              <a:pt x="9359892" y="2226757"/>
                              <a:pt x="9155879" y="2184752"/>
                              <a:pt x="8812400" y="2199572"/>
                            </a:cubicBezTo>
                            <a:cubicBezTo>
                              <a:pt x="8468921" y="2214392"/>
                              <a:pt x="8575972" y="2186353"/>
                              <a:pt x="8414951" y="2199572"/>
                            </a:cubicBezTo>
                            <a:cubicBezTo>
                              <a:pt x="8253930" y="2212791"/>
                              <a:pt x="7896380" y="2184076"/>
                              <a:pt x="7729694" y="2199572"/>
                            </a:cubicBezTo>
                            <a:cubicBezTo>
                              <a:pt x="7563008" y="2215068"/>
                              <a:pt x="7332776" y="2170579"/>
                              <a:pt x="7140373" y="2199572"/>
                            </a:cubicBezTo>
                            <a:cubicBezTo>
                              <a:pt x="6947970" y="2228565"/>
                              <a:pt x="6810839" y="2189609"/>
                              <a:pt x="6551053" y="2199572"/>
                            </a:cubicBezTo>
                            <a:cubicBezTo>
                              <a:pt x="6291267" y="2209535"/>
                              <a:pt x="6119556" y="2225337"/>
                              <a:pt x="5961732" y="2199572"/>
                            </a:cubicBezTo>
                            <a:cubicBezTo>
                              <a:pt x="5803908" y="2173807"/>
                              <a:pt x="5562196" y="2176095"/>
                              <a:pt x="5372412" y="2199572"/>
                            </a:cubicBezTo>
                            <a:cubicBezTo>
                              <a:pt x="5182628" y="2223049"/>
                              <a:pt x="4981622" y="2184373"/>
                              <a:pt x="4591219" y="2199572"/>
                            </a:cubicBezTo>
                            <a:cubicBezTo>
                              <a:pt x="4200816" y="2214771"/>
                              <a:pt x="4100588" y="2207022"/>
                              <a:pt x="3905962" y="2199572"/>
                            </a:cubicBezTo>
                            <a:cubicBezTo>
                              <a:pt x="3711336" y="2192122"/>
                              <a:pt x="3601743" y="2188073"/>
                              <a:pt x="3508514" y="2199572"/>
                            </a:cubicBezTo>
                            <a:cubicBezTo>
                              <a:pt x="3415285" y="2211071"/>
                              <a:pt x="3054677" y="2187861"/>
                              <a:pt x="2919193" y="2199572"/>
                            </a:cubicBezTo>
                            <a:cubicBezTo>
                              <a:pt x="2783709" y="2211283"/>
                              <a:pt x="2505845" y="2214616"/>
                              <a:pt x="2138001" y="2199572"/>
                            </a:cubicBezTo>
                            <a:cubicBezTo>
                              <a:pt x="1770157" y="2184528"/>
                              <a:pt x="1886723" y="2185205"/>
                              <a:pt x="1644616" y="2199572"/>
                            </a:cubicBezTo>
                            <a:cubicBezTo>
                              <a:pt x="1402509" y="2213939"/>
                              <a:pt x="998189" y="2167948"/>
                              <a:pt x="767487" y="2199572"/>
                            </a:cubicBezTo>
                            <a:cubicBezTo>
                              <a:pt x="536785" y="2231196"/>
                              <a:pt x="345255" y="2200601"/>
                              <a:pt x="0" y="2199572"/>
                            </a:cubicBezTo>
                            <a:cubicBezTo>
                              <a:pt x="-1971" y="2082183"/>
                              <a:pt x="-10077" y="1808155"/>
                              <a:pt x="0" y="1649679"/>
                            </a:cubicBezTo>
                            <a:cubicBezTo>
                              <a:pt x="10077" y="1491203"/>
                              <a:pt x="-11060" y="1296823"/>
                              <a:pt x="0" y="1165773"/>
                            </a:cubicBezTo>
                            <a:cubicBezTo>
                              <a:pt x="11060" y="1034723"/>
                              <a:pt x="4142" y="837894"/>
                              <a:pt x="0" y="615880"/>
                            </a:cubicBezTo>
                            <a:cubicBezTo>
                              <a:pt x="-4142" y="393866"/>
                              <a:pt x="18519" y="164418"/>
                              <a:pt x="0" y="0"/>
                            </a:cubicBezTo>
                            <a:close/>
                          </a:path>
                          <a:path w="9593592" h="2199572" stroke="0" extrusionOk="0">
                            <a:moveTo>
                              <a:pt x="0" y="0"/>
                            </a:moveTo>
                            <a:cubicBezTo>
                              <a:pt x="207963" y="-2396"/>
                              <a:pt x="414986" y="-10280"/>
                              <a:pt x="589321" y="0"/>
                            </a:cubicBezTo>
                            <a:cubicBezTo>
                              <a:pt x="763656" y="10280"/>
                              <a:pt x="896510" y="-15110"/>
                              <a:pt x="986769" y="0"/>
                            </a:cubicBezTo>
                            <a:cubicBezTo>
                              <a:pt x="1077028" y="15110"/>
                              <a:pt x="1457099" y="-11230"/>
                              <a:pt x="1863898" y="0"/>
                            </a:cubicBezTo>
                            <a:cubicBezTo>
                              <a:pt x="2270697" y="11230"/>
                              <a:pt x="2247484" y="-6363"/>
                              <a:pt x="2453219" y="0"/>
                            </a:cubicBezTo>
                            <a:cubicBezTo>
                              <a:pt x="2658954" y="6363"/>
                              <a:pt x="2769130" y="15487"/>
                              <a:pt x="3042539" y="0"/>
                            </a:cubicBezTo>
                            <a:cubicBezTo>
                              <a:pt x="3315948" y="-15487"/>
                              <a:pt x="3497486" y="5584"/>
                              <a:pt x="3919668" y="0"/>
                            </a:cubicBezTo>
                            <a:cubicBezTo>
                              <a:pt x="4341850" y="-5584"/>
                              <a:pt x="4306798" y="-1328"/>
                              <a:pt x="4413052" y="0"/>
                            </a:cubicBezTo>
                            <a:cubicBezTo>
                              <a:pt x="4519306" y="1328"/>
                              <a:pt x="4949477" y="-43608"/>
                              <a:pt x="5290181" y="0"/>
                            </a:cubicBezTo>
                            <a:cubicBezTo>
                              <a:pt x="5630885" y="43608"/>
                              <a:pt x="5840429" y="2016"/>
                              <a:pt x="6167309" y="0"/>
                            </a:cubicBezTo>
                            <a:cubicBezTo>
                              <a:pt x="6494189" y="-2016"/>
                              <a:pt x="6564464" y="-11985"/>
                              <a:pt x="6852566" y="0"/>
                            </a:cubicBezTo>
                            <a:cubicBezTo>
                              <a:pt x="7140668" y="11985"/>
                              <a:pt x="7418389" y="31431"/>
                              <a:pt x="7729694" y="0"/>
                            </a:cubicBezTo>
                            <a:cubicBezTo>
                              <a:pt x="8040999" y="-31431"/>
                              <a:pt x="8026163" y="24884"/>
                              <a:pt x="8319015" y="0"/>
                            </a:cubicBezTo>
                            <a:cubicBezTo>
                              <a:pt x="8611867" y="-24884"/>
                              <a:pt x="8664195" y="4464"/>
                              <a:pt x="8908335" y="0"/>
                            </a:cubicBezTo>
                            <a:cubicBezTo>
                              <a:pt x="9152475" y="-4464"/>
                              <a:pt x="9454496" y="-1080"/>
                              <a:pt x="9593592" y="0"/>
                            </a:cubicBezTo>
                            <a:cubicBezTo>
                              <a:pt x="9617369" y="156331"/>
                              <a:pt x="9589787" y="413504"/>
                              <a:pt x="9593592" y="527897"/>
                            </a:cubicBezTo>
                            <a:cubicBezTo>
                              <a:pt x="9597397" y="642290"/>
                              <a:pt x="9585997" y="906770"/>
                              <a:pt x="9593592" y="1077790"/>
                            </a:cubicBezTo>
                            <a:cubicBezTo>
                              <a:pt x="9601187" y="1248810"/>
                              <a:pt x="9610501" y="1488612"/>
                              <a:pt x="9593592" y="1649679"/>
                            </a:cubicBezTo>
                            <a:cubicBezTo>
                              <a:pt x="9576683" y="1810746"/>
                              <a:pt x="9614069" y="2014649"/>
                              <a:pt x="9593592" y="2199572"/>
                            </a:cubicBezTo>
                            <a:cubicBezTo>
                              <a:pt x="9364142" y="2178846"/>
                              <a:pt x="9195232" y="2180140"/>
                              <a:pt x="8812400" y="2199572"/>
                            </a:cubicBezTo>
                            <a:cubicBezTo>
                              <a:pt x="8429568" y="2219004"/>
                              <a:pt x="8434075" y="2192921"/>
                              <a:pt x="8319015" y="2199572"/>
                            </a:cubicBezTo>
                            <a:cubicBezTo>
                              <a:pt x="8203955" y="2206223"/>
                              <a:pt x="7689034" y="2243167"/>
                              <a:pt x="7441886" y="2199572"/>
                            </a:cubicBezTo>
                            <a:cubicBezTo>
                              <a:pt x="7194738" y="2155977"/>
                              <a:pt x="6906967" y="2166922"/>
                              <a:pt x="6756630" y="2199572"/>
                            </a:cubicBezTo>
                            <a:cubicBezTo>
                              <a:pt x="6606293" y="2232222"/>
                              <a:pt x="6389130" y="2203552"/>
                              <a:pt x="6263245" y="2199572"/>
                            </a:cubicBezTo>
                            <a:cubicBezTo>
                              <a:pt x="6137361" y="2195592"/>
                              <a:pt x="5850403" y="2197161"/>
                              <a:pt x="5577988" y="2199572"/>
                            </a:cubicBezTo>
                            <a:cubicBezTo>
                              <a:pt x="5305573" y="2201983"/>
                              <a:pt x="5286119" y="2196557"/>
                              <a:pt x="5180540" y="2199572"/>
                            </a:cubicBezTo>
                            <a:cubicBezTo>
                              <a:pt x="5074961" y="2202587"/>
                              <a:pt x="4887793" y="2183669"/>
                              <a:pt x="4783091" y="2199572"/>
                            </a:cubicBezTo>
                            <a:cubicBezTo>
                              <a:pt x="4678389" y="2215475"/>
                              <a:pt x="4380307" y="2186069"/>
                              <a:pt x="4097834" y="2199572"/>
                            </a:cubicBezTo>
                            <a:cubicBezTo>
                              <a:pt x="3815361" y="2213075"/>
                              <a:pt x="3839582" y="2178782"/>
                              <a:pt x="3604450" y="2199572"/>
                            </a:cubicBezTo>
                            <a:cubicBezTo>
                              <a:pt x="3369318" y="2220362"/>
                              <a:pt x="3164418" y="2177397"/>
                              <a:pt x="2823257" y="2199572"/>
                            </a:cubicBezTo>
                            <a:cubicBezTo>
                              <a:pt x="2482096" y="2221747"/>
                              <a:pt x="2461746" y="2184136"/>
                              <a:pt x="2329872" y="2199572"/>
                            </a:cubicBezTo>
                            <a:cubicBezTo>
                              <a:pt x="2197999" y="2215008"/>
                              <a:pt x="1794939" y="2222834"/>
                              <a:pt x="1548680" y="2199572"/>
                            </a:cubicBezTo>
                            <a:cubicBezTo>
                              <a:pt x="1302421" y="2176310"/>
                              <a:pt x="1333615" y="2218970"/>
                              <a:pt x="1151231" y="2199572"/>
                            </a:cubicBezTo>
                            <a:cubicBezTo>
                              <a:pt x="968847" y="2180174"/>
                              <a:pt x="445083" y="2195960"/>
                              <a:pt x="0" y="2199572"/>
                            </a:cubicBezTo>
                            <a:cubicBezTo>
                              <a:pt x="-19187" y="2053568"/>
                              <a:pt x="11892" y="1845634"/>
                              <a:pt x="0" y="1693670"/>
                            </a:cubicBezTo>
                            <a:cubicBezTo>
                              <a:pt x="-11892" y="1541706"/>
                              <a:pt x="10688" y="1389939"/>
                              <a:pt x="0" y="1099786"/>
                            </a:cubicBezTo>
                            <a:cubicBezTo>
                              <a:pt x="-10688" y="809633"/>
                              <a:pt x="-24760" y="784449"/>
                              <a:pt x="0" y="571889"/>
                            </a:cubicBezTo>
                            <a:cubicBezTo>
                              <a:pt x="24760" y="359329"/>
                              <a:pt x="-3450" y="2146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88485CFF-37A6-CD47-8F66-16F46E73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accent1">
                    <a:lumMod val="50000"/>
                  </a:schemeClr>
                </a:solidFill>
                <a:latin typeface="Monaco" pitchFamily="2" charset="77"/>
                <a:cs typeface="Futura Medium" panose="020B0602020204020303" pitchFamily="34" charset="-79"/>
              </a:rPr>
              <a:t>Complex Cauchy-Schwarz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5781B6-901E-0942-A2C5-E28DD99C3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32EEAB-C90A-A04A-964E-E24F66CE8BAE}"/>
                  </a:ext>
                </a:extLst>
              </p:cNvPr>
              <p:cNvSpPr txBox="1"/>
              <p:nvPr/>
            </p:nvSpPr>
            <p:spPr>
              <a:xfrm>
                <a:off x="2382281" y="4708365"/>
                <a:ext cx="6337119" cy="668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|≤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nary>
                        <m:naryPr>
                          <m:chr m:val="∬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≤1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32EEAB-C90A-A04A-964E-E24F66CE8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81" y="4708365"/>
                <a:ext cx="6337119" cy="668453"/>
              </a:xfrm>
              <a:prstGeom prst="rect">
                <a:avLst/>
              </a:prstGeom>
              <a:blipFill>
                <a:blip r:embed="rId4"/>
                <a:stretch>
                  <a:fillRect t="-196226" b="-2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72255FB-19AB-0B48-B3F6-512C498EF6EF}"/>
              </a:ext>
            </a:extLst>
          </p:cNvPr>
          <p:cNvGrpSpPr/>
          <p:nvPr/>
        </p:nvGrpSpPr>
        <p:grpSpPr>
          <a:xfrm>
            <a:off x="9053213" y="431019"/>
            <a:ext cx="5023704" cy="5925332"/>
            <a:chOff x="6919613" y="431018"/>
            <a:chExt cx="5023704" cy="6071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D379CC-FEBA-C041-BD07-BB13602098BF}"/>
                    </a:ext>
                  </a:extLst>
                </p:cNvPr>
                <p:cNvSpPr txBox="1"/>
                <p:nvPr/>
              </p:nvSpPr>
              <p:spPr>
                <a:xfrm>
                  <a:off x="6919613" y="431018"/>
                  <a:ext cx="5023704" cy="607104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47625">
                  <a:solidFill>
                    <a:schemeClr val="accent1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4838960"/>
                            <a:gd name="connsiteY0" fmla="*/ 0 h 6237704"/>
                            <a:gd name="connsiteX1" fmla="*/ 4838960 w 4838960"/>
                            <a:gd name="connsiteY1" fmla="*/ 0 h 6237704"/>
                            <a:gd name="connsiteX2" fmla="*/ 4838960 w 4838960"/>
                            <a:gd name="connsiteY2" fmla="*/ 6237704 h 6237704"/>
                            <a:gd name="connsiteX3" fmla="*/ 0 w 4838960"/>
                            <a:gd name="connsiteY3" fmla="*/ 6237704 h 6237704"/>
                            <a:gd name="connsiteX4" fmla="*/ 0 w 4838960"/>
                            <a:gd name="connsiteY4" fmla="*/ 0 h 62377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38960" h="6237704" fill="none" extrusionOk="0">
                              <a:moveTo>
                                <a:pt x="0" y="0"/>
                              </a:moveTo>
                              <a:cubicBezTo>
                                <a:pt x="885024" y="-49533"/>
                                <a:pt x="3409218" y="-14809"/>
                                <a:pt x="4838960" y="0"/>
                              </a:cubicBezTo>
                              <a:cubicBezTo>
                                <a:pt x="4926599" y="2390652"/>
                                <a:pt x="4766281" y="4982361"/>
                                <a:pt x="4838960" y="6237704"/>
                              </a:cubicBezTo>
                              <a:cubicBezTo>
                                <a:pt x="3675935" y="6189473"/>
                                <a:pt x="1363355" y="6322159"/>
                                <a:pt x="0" y="6237704"/>
                              </a:cubicBezTo>
                              <a:cubicBezTo>
                                <a:pt x="-38581" y="3177896"/>
                                <a:pt x="63341" y="1513482"/>
                                <a:pt x="0" y="0"/>
                              </a:cubicBezTo>
                              <a:close/>
                            </a:path>
                            <a:path w="4838960" h="6237704" stroke="0" extrusionOk="0">
                              <a:moveTo>
                                <a:pt x="0" y="0"/>
                              </a:moveTo>
                              <a:cubicBezTo>
                                <a:pt x="1303804" y="118645"/>
                                <a:pt x="2501727" y="116012"/>
                                <a:pt x="4838960" y="0"/>
                              </a:cubicBezTo>
                              <a:cubicBezTo>
                                <a:pt x="4706078" y="2749061"/>
                                <a:pt x="4923911" y="5286502"/>
                                <a:pt x="4838960" y="6237704"/>
                              </a:cubicBezTo>
                              <a:cubicBezTo>
                                <a:pt x="3316720" y="6372304"/>
                                <a:pt x="539564" y="6080508"/>
                                <a:pt x="0" y="6237704"/>
                              </a:cubicBezTo>
                              <a:cubicBezTo>
                                <a:pt x="-20187" y="4603428"/>
                                <a:pt x="-152480" y="186529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b="1" dirty="0">
                      <a:solidFill>
                        <a:srgbClr val="E6727A"/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Catalan numbers</a:t>
                  </a:r>
                  <a:r>
                    <a:rPr lang="en-US" b="1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describe the number of:</a:t>
                  </a: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endPara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ways a polygon with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+2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 sides can be cut into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 triangles.</a:t>
                  </a: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endParaRPr lang="en-US" sz="1600" dirty="0">
                    <a:latin typeface="Monaco" pitchFamily="2" charset="77"/>
                    <a:cs typeface="Futura Medium" panose="020B0602020204020303" pitchFamily="34" charset="-79"/>
                  </a:endParaRP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ways to use n rectangles to tile a stair-step shape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(1, 2, …,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−1, 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.</a:t>
                  </a: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endParaRPr lang="en-US" sz="1600" dirty="0">
                    <a:latin typeface="Monaco" pitchFamily="2" charset="77"/>
                    <a:cs typeface="Futura Medium" panose="020B0602020204020303" pitchFamily="34" charset="-79"/>
                  </a:endParaRP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ways in which parentheses can be placed in a sequence of numbers to be multiplied, two at a time</a:t>
                  </a: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endParaRPr lang="en-US" sz="1600" dirty="0">
                    <a:latin typeface="Monaco" pitchFamily="2" charset="77"/>
                    <a:cs typeface="Futura Medium" panose="020B0602020204020303" pitchFamily="34" charset="-79"/>
                  </a:endParaRP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planar binary trees with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 leaves</a:t>
                  </a: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endParaRPr lang="en-US" sz="1600" dirty="0">
                    <a:latin typeface="Monaco" pitchFamily="2" charset="77"/>
                    <a:cs typeface="Futura Medium" panose="020B0602020204020303" pitchFamily="34" charset="-79"/>
                  </a:endParaRPr>
                </a:p>
                <a:p>
                  <a:pPr marL="285744" indent="-285744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paths of length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 through an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-by- </a:t>
                  </a:r>
                  <a14:m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sz="1600" dirty="0">
                      <a:latin typeface="Monaco" pitchFamily="2" charset="77"/>
                      <a:cs typeface="Futura Medium" panose="020B0602020204020303" pitchFamily="34" charset="-79"/>
                    </a:rPr>
                    <a:t> grid that do not rise above the main diagonal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D379CC-FEBA-C041-BD07-BB1360209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613" y="431018"/>
                  <a:ext cx="5023704" cy="6071040"/>
                </a:xfrm>
                <a:prstGeom prst="rect">
                  <a:avLst/>
                </a:prstGeom>
                <a:blipFill>
                  <a:blip r:embed="rId5"/>
                  <a:stretch>
                    <a:fillRect l="-500"/>
                  </a:stretch>
                </a:blipFill>
                <a:ln w="47625">
                  <a:solidFill>
                    <a:schemeClr val="accent1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4838960"/>
                            <a:gd name="connsiteY0" fmla="*/ 0 h 6237704"/>
                            <a:gd name="connsiteX1" fmla="*/ 4838960 w 4838960"/>
                            <a:gd name="connsiteY1" fmla="*/ 0 h 6237704"/>
                            <a:gd name="connsiteX2" fmla="*/ 4838960 w 4838960"/>
                            <a:gd name="connsiteY2" fmla="*/ 6237704 h 6237704"/>
                            <a:gd name="connsiteX3" fmla="*/ 0 w 4838960"/>
                            <a:gd name="connsiteY3" fmla="*/ 6237704 h 6237704"/>
                            <a:gd name="connsiteX4" fmla="*/ 0 w 4838960"/>
                            <a:gd name="connsiteY4" fmla="*/ 0 h 623770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38960" h="6237704" fill="none" extrusionOk="0">
                              <a:moveTo>
                                <a:pt x="0" y="0"/>
                              </a:moveTo>
                              <a:cubicBezTo>
                                <a:pt x="885024" y="-49533"/>
                                <a:pt x="3409218" y="-14809"/>
                                <a:pt x="4838960" y="0"/>
                              </a:cubicBezTo>
                              <a:cubicBezTo>
                                <a:pt x="4926599" y="2390652"/>
                                <a:pt x="4766281" y="4982361"/>
                                <a:pt x="4838960" y="6237704"/>
                              </a:cubicBezTo>
                              <a:cubicBezTo>
                                <a:pt x="3675935" y="6189473"/>
                                <a:pt x="1363355" y="6322159"/>
                                <a:pt x="0" y="6237704"/>
                              </a:cubicBezTo>
                              <a:cubicBezTo>
                                <a:pt x="-38581" y="3177896"/>
                                <a:pt x="63341" y="1513482"/>
                                <a:pt x="0" y="0"/>
                              </a:cubicBezTo>
                              <a:close/>
                            </a:path>
                            <a:path w="4838960" h="6237704" stroke="0" extrusionOk="0">
                              <a:moveTo>
                                <a:pt x="0" y="0"/>
                              </a:moveTo>
                              <a:cubicBezTo>
                                <a:pt x="1303804" y="118645"/>
                                <a:pt x="2501727" y="116012"/>
                                <a:pt x="4838960" y="0"/>
                              </a:cubicBezTo>
                              <a:cubicBezTo>
                                <a:pt x="4706078" y="2749061"/>
                                <a:pt x="4923911" y="5286502"/>
                                <a:pt x="4838960" y="6237704"/>
                              </a:cubicBezTo>
                              <a:cubicBezTo>
                                <a:pt x="3316720" y="6372304"/>
                                <a:pt x="539564" y="6080508"/>
                                <a:pt x="0" y="6237704"/>
                              </a:cubicBezTo>
                              <a:cubicBezTo>
                                <a:pt x="-20187" y="4603428"/>
                                <a:pt x="-152480" y="186529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4DDC9-49F4-914B-A681-6BED4D63B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3343" y="5042588"/>
              <a:ext cx="2616243" cy="132556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0D759D7-E7F6-4F45-8D5B-F595D70295C1}"/>
              </a:ext>
            </a:extLst>
          </p:cNvPr>
          <p:cNvSpPr txBox="1"/>
          <p:nvPr/>
        </p:nvSpPr>
        <p:spPr>
          <a:xfrm>
            <a:off x="2382281" y="5609441"/>
            <a:ext cx="6337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Ingredients of the proof: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A74B0-2861-AC46-8EF3-658C5FF1C25B}"/>
              </a:ext>
            </a:extLst>
          </p:cNvPr>
          <p:cNvSpPr txBox="1"/>
          <p:nvPr/>
        </p:nvSpPr>
        <p:spPr>
          <a:xfrm>
            <a:off x="2382282" y="6044989"/>
            <a:ext cx="6337119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SDPs for intuition            </a:t>
            </a:r>
            <a:b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Basic trigonometry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F1ED1A-88E6-7D4E-9F01-FFDB90851ED6}"/>
                  </a:ext>
                </a:extLst>
              </p:cNvPr>
              <p:cNvSpPr/>
              <p:nvPr/>
            </p:nvSpPr>
            <p:spPr>
              <a:xfrm>
                <a:off x="2382279" y="1094510"/>
                <a:ext cx="6337117" cy="513539"/>
              </a:xfrm>
              <a:prstGeom prst="rect">
                <a:avLst/>
              </a:prstGeom>
              <a:ln w="2222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Real Cauchy-Schwarz: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E6727A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F1ED1A-88E6-7D4E-9F01-FFDB90851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279" y="1094510"/>
                <a:ext cx="6337117" cy="513539"/>
              </a:xfrm>
              <a:prstGeom prst="rect">
                <a:avLst/>
              </a:prstGeom>
              <a:blipFill>
                <a:blip r:embed="rId7"/>
                <a:stretch>
                  <a:fillRect l="-598"/>
                </a:stretch>
              </a:blipFill>
              <a:ln w="222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9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" grpId="0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5C34-FA37-48AF-9D6D-BA8AA822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32" y="11222"/>
            <a:ext cx="11768968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Proof of the complex Cauchy-Schwarz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AFF000-0800-294A-A3A9-53D99838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hyper">
            <a:extLst>
              <a:ext uri="{FF2B5EF4-FFF2-40B4-BE49-F238E27FC236}">
                <a16:creationId xmlns:a16="http://schemas.microsoft.com/office/drawing/2014/main" id="{90F11897-37E1-4D73-A2A8-807B15781B49}"/>
              </a:ext>
            </a:extLst>
          </p:cNvPr>
          <p:cNvCxnSpPr/>
          <p:nvPr/>
        </p:nvCxnSpPr>
        <p:spPr>
          <a:xfrm>
            <a:off x="6826943" y="3914984"/>
            <a:ext cx="1675075" cy="262393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primal">
            <a:extLst>
              <a:ext uri="{FF2B5EF4-FFF2-40B4-BE49-F238E27FC236}">
                <a16:creationId xmlns:a16="http://schemas.microsoft.com/office/drawing/2014/main" id="{909BE60F-4EB6-DC45-BDF8-8E53667F8DCE}"/>
              </a:ext>
            </a:extLst>
          </p:cNvPr>
          <p:cNvGrpSpPr/>
          <p:nvPr/>
        </p:nvGrpSpPr>
        <p:grpSpPr>
          <a:xfrm>
            <a:off x="2284024" y="4173225"/>
            <a:ext cx="5210255" cy="2507576"/>
            <a:chOff x="6457583" y="791207"/>
            <a:chExt cx="5210255" cy="2507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01766F1-4621-49E9-9AE3-D4E99255428A}"/>
                    </a:ext>
                  </a:extLst>
                </p:cNvPr>
                <p:cNvSpPr/>
                <p:nvPr/>
              </p:nvSpPr>
              <p:spPr>
                <a:xfrm>
                  <a:off x="7438627" y="791207"/>
                  <a:ext cx="4229211" cy="194343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≥0 ∀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01766F1-4621-49E9-9AE3-D4E9925542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627" y="791207"/>
                  <a:ext cx="4229211" cy="194343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677388-B193-477C-B3B7-88A86CA95571}"/>
                </a:ext>
              </a:extLst>
            </p:cNvPr>
            <p:cNvSpPr txBox="1"/>
            <p:nvPr/>
          </p:nvSpPr>
          <p:spPr>
            <a:xfrm>
              <a:off x="6457583" y="2688336"/>
              <a:ext cx="332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Convex forms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8392993E-E115-BC41-8D04-B6BA07572C72}"/>
                </a:ext>
              </a:extLst>
            </p:cNvPr>
            <p:cNvSpPr/>
            <p:nvPr/>
          </p:nvSpPr>
          <p:spPr>
            <a:xfrm rot="16200000">
              <a:off x="7256456" y="2240190"/>
              <a:ext cx="1085850" cy="1031336"/>
            </a:xfrm>
            <a:prstGeom prst="arc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6" name="dual"/>
          <p:cNvGrpSpPr/>
          <p:nvPr/>
        </p:nvGrpSpPr>
        <p:grpSpPr>
          <a:xfrm>
            <a:off x="9509761" y="3298787"/>
            <a:ext cx="4346137" cy="3699565"/>
            <a:chOff x="7197602" y="736395"/>
            <a:chExt cx="4346136" cy="369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CB1F0B5-757E-44C4-B6B4-0D251D3BA2D5}"/>
                    </a:ext>
                  </a:extLst>
                </p:cNvPr>
                <p:cNvSpPr/>
                <p:nvPr/>
              </p:nvSpPr>
              <p:spPr>
                <a:xfrm>
                  <a:off x="7197602" y="736395"/>
                  <a:ext cx="3886862" cy="30329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CB1F0B5-757E-44C4-B6B4-0D251D3BA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602" y="736395"/>
                  <a:ext cx="3886862" cy="3032971"/>
                </a:xfrm>
                <a:prstGeom prst="ellipse">
                  <a:avLst/>
                </a:prstGeom>
                <a:blipFill>
                  <a:blip r:embed="rId4"/>
                  <a:stretch>
                    <a:fillRect b="-5394"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120E3E-8AB2-4CD1-95AA-8EE9DA0AE223}"/>
                </a:ext>
              </a:extLst>
            </p:cNvPr>
            <p:cNvSpPr txBox="1"/>
            <p:nvPr/>
          </p:nvSpPr>
          <p:spPr>
            <a:xfrm>
              <a:off x="9136476" y="3874988"/>
              <a:ext cx="240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Dual of convex forms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392993E-E115-BC41-8D04-B6BA07572C72}"/>
                </a:ext>
              </a:extLst>
            </p:cNvPr>
            <p:cNvSpPr/>
            <p:nvPr/>
          </p:nvSpPr>
          <p:spPr>
            <a:xfrm rot="16200000" flipV="1">
              <a:off x="9645814" y="3377367"/>
              <a:ext cx="1085850" cy="1031336"/>
            </a:xfrm>
            <a:prstGeom prst="arc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why 1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/>
              <p:nvPr/>
            </p:nvSpPr>
            <p:spPr>
              <a:xfrm>
                <a:off x="2322048" y="3246400"/>
                <a:ext cx="5399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Why</a:t>
                </a:r>
                <a:r>
                  <a:rPr lang="en-US" sz="2000" b="1" dirty="0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?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	Linear Transformation:</a:t>
                </a:r>
                <a:r>
                  <a:rPr lang="en-US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9" name="why 1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048" y="3246400"/>
                <a:ext cx="5399675" cy="400110"/>
              </a:xfrm>
              <a:prstGeom prst="rect">
                <a:avLst/>
              </a:prstGeom>
              <a:blipFill>
                <a:blip r:embed="rId5"/>
                <a:stretch>
                  <a:fillRect l="-1174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nough to show 1">
                <a:extLst>
                  <a:ext uri="{FF2B5EF4-FFF2-40B4-BE49-F238E27FC236}">
                    <a16:creationId xmlns:a16="http://schemas.microsoft.com/office/drawing/2014/main" id="{DBF9DC79-01D3-4ED5-BB08-744656612434}"/>
                  </a:ext>
                </a:extLst>
              </p:cNvPr>
              <p:cNvSpPr/>
              <p:nvPr/>
            </p:nvSpPr>
            <p:spPr>
              <a:xfrm>
                <a:off x="2406310" y="2294870"/>
                <a:ext cx="7019037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Enough to show: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		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3" name="enough to show 1">
                <a:extLst>
                  <a:ext uri="{FF2B5EF4-FFF2-40B4-BE49-F238E27FC236}">
                    <a16:creationId xmlns:a16="http://schemas.microsoft.com/office/drawing/2014/main" id="{DBF9DC79-01D3-4ED5-BB08-744656612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10" y="2294870"/>
                <a:ext cx="7019037" cy="560218"/>
              </a:xfrm>
              <a:prstGeom prst="rect">
                <a:avLst/>
              </a:prstGeom>
              <a:blipFill>
                <a:blip r:embed="rId6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mplex gsc">
                <a:extLst>
                  <a:ext uri="{FF2B5EF4-FFF2-40B4-BE49-F238E27FC236}">
                    <a16:creationId xmlns:a16="http://schemas.microsoft.com/office/drawing/2014/main" id="{45B07AE3-8BAF-45CD-BD0F-66985CF70F39}"/>
                  </a:ext>
                </a:extLst>
              </p:cNvPr>
              <p:cNvSpPr/>
              <p:nvPr/>
            </p:nvSpPr>
            <p:spPr>
              <a:xfrm>
                <a:off x="2317397" y="1290956"/>
                <a:ext cx="10035632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Complex Cauchy-Schwarz: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-Catalan number).</a:t>
                </a:r>
              </a:p>
            </p:txBody>
          </p:sp>
        </mc:Choice>
        <mc:Fallback>
          <p:sp>
            <p:nvSpPr>
              <p:cNvPr id="3" name="complex gsc">
                <a:extLst>
                  <a:ext uri="{FF2B5EF4-FFF2-40B4-BE49-F238E27FC236}">
                    <a16:creationId xmlns:a16="http://schemas.microsoft.com/office/drawing/2014/main" id="{45B07AE3-8BAF-45CD-BD0F-66985CF70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97" y="1290956"/>
                <a:ext cx="10035632" cy="560218"/>
              </a:xfrm>
              <a:prstGeom prst="rect">
                <a:avLst/>
              </a:prstGeom>
              <a:blipFill>
                <a:blip r:embed="rId7"/>
                <a:stretch>
                  <a:fillRect l="-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75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7EBF7-E865-BC4C-9DD9-ACDDEDF5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2d big sum">
                <a:extLst>
                  <a:ext uri="{FF2B5EF4-FFF2-40B4-BE49-F238E27FC236}">
                    <a16:creationId xmlns:a16="http://schemas.microsoft.com/office/drawing/2014/main" id="{F0C6FADF-BA54-1F49-86DC-F8D270E47464}"/>
                  </a:ext>
                </a:extLst>
              </p:cNvPr>
              <p:cNvSpPr/>
              <p:nvPr/>
            </p:nvSpPr>
            <p:spPr>
              <a:xfrm>
                <a:off x="2980768" y="852614"/>
                <a:ext cx="9955027" cy="1055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=0,…,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4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5" name="r2d big sum">
                <a:extLst>
                  <a:ext uri="{FF2B5EF4-FFF2-40B4-BE49-F238E27FC236}">
                    <a16:creationId xmlns:a16="http://schemas.microsoft.com/office/drawing/2014/main" id="{F0C6FADF-BA54-1F49-86DC-F8D270E47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68" y="852614"/>
                <a:ext cx="9955027" cy="1055289"/>
              </a:xfrm>
              <a:prstGeom prst="rect">
                <a:avLst/>
              </a:prstGeom>
              <a:blipFill>
                <a:blip r:embed="rId3"/>
                <a:stretch>
                  <a:fillRect t="-116667" b="-16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13529B-2AD9-804E-AE16-2EAA178C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24" y="4074394"/>
            <a:ext cx="6554289" cy="25714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F39B2F-4812-3A41-80E6-7EB00B7BCCDF}"/>
              </a:ext>
            </a:extLst>
          </p:cNvPr>
          <p:cNvGrpSpPr/>
          <p:nvPr/>
        </p:nvGrpSpPr>
        <p:grpSpPr>
          <a:xfrm>
            <a:off x="4058240" y="1861185"/>
            <a:ext cx="9621905" cy="2108200"/>
            <a:chOff x="2570095" y="1796381"/>
            <a:chExt cx="9621905" cy="2108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CC35AB-2A05-9C42-953B-39E30EDCE7D6}"/>
                </a:ext>
              </a:extLst>
            </p:cNvPr>
            <p:cNvSpPr/>
            <p:nvPr/>
          </p:nvSpPr>
          <p:spPr>
            <a:xfrm>
              <a:off x="2570095" y="2458521"/>
              <a:ext cx="6891374" cy="1231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“The secret lives of polynomial identities”</a:t>
              </a:r>
            </a:p>
            <a:p>
              <a:pPr algn="ctr"/>
              <a:endParaRPr lang="en-US" sz="2800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  <a:p>
              <a:pPr algn="ctr"/>
              <a:r>
                <a:rPr lang="en-US" dirty="0">
                  <a:latin typeface="Monaco" pitchFamily="2" charset="77"/>
                </a:rPr>
                <a:t>Bruce Reznick</a:t>
              </a:r>
            </a:p>
          </p:txBody>
        </p:sp>
        <p:pic>
          <p:nvPicPr>
            <p:cNvPr id="1026" name="Picture 2" descr="Browse the Web in Incognito Mode">
              <a:extLst>
                <a:ext uri="{FF2B5EF4-FFF2-40B4-BE49-F238E27FC236}">
                  <a16:creationId xmlns:a16="http://schemas.microsoft.com/office/drawing/2014/main" id="{CACFADB8-716D-E14B-AFAD-D9170376B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6779" y="1796381"/>
              <a:ext cx="2325221" cy="210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DAC351B-E8DD-F148-A6A1-863067BFE44C}"/>
              </a:ext>
            </a:extLst>
          </p:cNvPr>
          <p:cNvSpPr/>
          <p:nvPr/>
        </p:nvSpPr>
        <p:spPr>
          <a:xfrm>
            <a:off x="2725714" y="229399"/>
            <a:ext cx="575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After some algebra, it all boils down to: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461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p &gt;= 0">
            <a:extLst>
              <a:ext uri="{FF2B5EF4-FFF2-40B4-BE49-F238E27FC236}">
                <a16:creationId xmlns:a16="http://schemas.microsoft.com/office/drawing/2014/main" id="{3D8D1A48-845F-47BE-A76D-2E1E9357705D}"/>
              </a:ext>
            </a:extLst>
          </p:cNvPr>
          <p:cNvGrpSpPr/>
          <p:nvPr/>
        </p:nvGrpSpPr>
        <p:grpSpPr>
          <a:xfrm>
            <a:off x="904876" y="0"/>
            <a:ext cx="7798041" cy="6858000"/>
            <a:chOff x="-1228726" y="0"/>
            <a:chExt cx="7798041" cy="6858000"/>
          </a:xfrm>
        </p:grpSpPr>
        <p:pic>
          <p:nvPicPr>
            <p:cNvPr id="52" name="nonnegative">
              <a:extLst>
                <a:ext uri="{FF2B5EF4-FFF2-40B4-BE49-F238E27FC236}">
                  <a16:creationId xmlns:a16="http://schemas.microsoft.com/office/drawing/2014/main" id="{B5F61799-A3E9-4247-A4A5-2AB0CE78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0" name="p nonneg -&gt;">
              <a:extLst>
                <a:ext uri="{FF2B5EF4-FFF2-40B4-BE49-F238E27FC236}">
                  <a16:creationId xmlns:a16="http://schemas.microsoft.com/office/drawing/2014/main" id="{6E6C64A7-433D-4291-B584-E2397349C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180" y="919391"/>
              <a:ext cx="64691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/>
                <p:nvPr/>
              </p:nvSpPr>
              <p:spPr>
                <a:xfrm>
                  <a:off x="4100156" y="659595"/>
                  <a:ext cx="246915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156" y="659595"/>
                  <a:ext cx="246915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77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p sos">
            <a:extLst>
              <a:ext uri="{FF2B5EF4-FFF2-40B4-BE49-F238E27FC236}">
                <a16:creationId xmlns:a16="http://schemas.microsoft.com/office/drawing/2014/main" id="{2FE6A23A-66E3-4A07-8345-3E29CED92AE4}"/>
              </a:ext>
            </a:extLst>
          </p:cNvPr>
          <p:cNvGrpSpPr/>
          <p:nvPr/>
        </p:nvGrpSpPr>
        <p:grpSpPr>
          <a:xfrm>
            <a:off x="904874" y="111216"/>
            <a:ext cx="6858000" cy="6717209"/>
            <a:chOff x="-1228726" y="113544"/>
            <a:chExt cx="6858000" cy="6858000"/>
          </a:xfrm>
        </p:grpSpPr>
        <p:pic>
          <p:nvPicPr>
            <p:cNvPr id="54" name="sos">
              <a:extLst>
                <a:ext uri="{FF2B5EF4-FFF2-40B4-BE49-F238E27FC236}">
                  <a16:creationId xmlns:a16="http://schemas.microsoft.com/office/drawing/2014/main" id="{71973F25-5FAC-42C5-9558-F59B2D0C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113544"/>
              <a:ext cx="6858000" cy="6858000"/>
            </a:xfrm>
            <a:prstGeom prst="rect">
              <a:avLst/>
            </a:prstGeom>
          </p:spPr>
        </p:pic>
        <p:cxnSp>
          <p:nvCxnSpPr>
            <p:cNvPr id="23" name="p sos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3180" y="5600702"/>
              <a:ext cx="613970" cy="57149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2094005" y="6105429"/>
                  <a:ext cx="2469159" cy="6863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4005" y="6105429"/>
                  <a:ext cx="2469159" cy="686325"/>
                </a:xfrm>
                <a:prstGeom prst="rect">
                  <a:avLst/>
                </a:prstGeom>
                <a:blipFill>
                  <a:blip r:embed="rId6"/>
                  <a:stretch>
                    <a:fillRect l="-4615" t="-144444" b="-19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(x)">
                <a:extLst>
                  <a:ext uri="{FF2B5EF4-FFF2-40B4-BE49-F238E27FC236}">
                    <a16:creationId xmlns:a16="http://schemas.microsoft.com/office/drawing/2014/main" id="{DEF0D5D0-40DC-4ECC-A0C3-2DD068AD8D90}"/>
                  </a:ext>
                </a:extLst>
              </p:cNvPr>
              <p:cNvSpPr txBox="1"/>
              <p:nvPr/>
            </p:nvSpPr>
            <p:spPr>
              <a:xfrm>
                <a:off x="7762879" y="464456"/>
                <a:ext cx="6295937" cy="70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E6727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6727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6" name="p(x)">
                <a:extLst>
                  <a:ext uri="{FF2B5EF4-FFF2-40B4-BE49-F238E27FC236}">
                    <a16:creationId xmlns:a16="http://schemas.microsoft.com/office/drawing/2014/main" id="{DEF0D5D0-40DC-4ECC-A0C3-2DD068AD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79" y="464456"/>
                <a:ext cx="6295937" cy="706412"/>
              </a:xfrm>
              <a:prstGeom prst="rect">
                <a:avLst/>
              </a:prstGeom>
              <a:blipFill>
                <a:blip r:embed="rId7"/>
                <a:stretch>
                  <a:fillRect t="-1375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p(x)2">
                <a:extLst>
                  <a:ext uri="{FF2B5EF4-FFF2-40B4-BE49-F238E27FC236}">
                    <a16:creationId xmlns:a16="http://schemas.microsoft.com/office/drawing/2014/main" id="{9B072D8F-0846-4863-85D7-D80D9E28F309}"/>
                  </a:ext>
                </a:extLst>
              </p:cNvPr>
              <p:cNvSpPr txBox="1"/>
              <p:nvPr/>
            </p:nvSpPr>
            <p:spPr>
              <a:xfrm>
                <a:off x="7762879" y="464456"/>
                <a:ext cx="6295937" cy="70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E6727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E6727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E6727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72" name="p(x)2">
                <a:extLst>
                  <a:ext uri="{FF2B5EF4-FFF2-40B4-BE49-F238E27FC236}">
                    <a16:creationId xmlns:a16="http://schemas.microsoft.com/office/drawing/2014/main" id="{9B072D8F-0846-4863-85D7-D80D9E28F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79" y="464456"/>
                <a:ext cx="6295937" cy="706412"/>
              </a:xfrm>
              <a:prstGeom prst="rect">
                <a:avLst/>
              </a:prstGeom>
              <a:blipFill>
                <a:blip r:embed="rId8"/>
                <a:stretch>
                  <a:fillRect t="-1375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noneg implies sos">
            <a:extLst>
              <a:ext uri="{FF2B5EF4-FFF2-40B4-BE49-F238E27FC236}">
                <a16:creationId xmlns:a16="http://schemas.microsoft.com/office/drawing/2014/main" id="{097390FB-4F68-724F-8726-6EC351E03E8B}"/>
              </a:ext>
            </a:extLst>
          </p:cNvPr>
          <p:cNvGrpSpPr/>
          <p:nvPr/>
        </p:nvGrpSpPr>
        <p:grpSpPr>
          <a:xfrm>
            <a:off x="8229604" y="1720658"/>
            <a:ext cx="6295937" cy="369333"/>
            <a:chOff x="6096000" y="1720652"/>
            <a:chExt cx="6295937" cy="369331"/>
          </a:xfrm>
        </p:grpSpPr>
        <p:sp>
          <p:nvSpPr>
            <p:cNvPr id="40" name="text">
              <a:extLst>
                <a:ext uri="{FF2B5EF4-FFF2-40B4-BE49-F238E27FC236}">
                  <a16:creationId xmlns:a16="http://schemas.microsoft.com/office/drawing/2014/main" id="{C58195DA-AFE6-449F-A660-A0F6AA242A97}"/>
                </a:ext>
              </a:extLst>
            </p:cNvPr>
            <p:cNvSpPr txBox="1"/>
            <p:nvPr/>
          </p:nvSpPr>
          <p:spPr>
            <a:xfrm>
              <a:off x="6096000" y="1720652"/>
              <a:ext cx="62959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Futura Medium" panose="020B0602020204020303" pitchFamily="34" charset="-79"/>
                  <a:cs typeface="Futura Medium" panose="020B0602020204020303" pitchFamily="34" charset="-79"/>
                </a:rPr>
                <a:t>Nonnegative</a:t>
              </a:r>
              <a:r>
                <a:rPr lang="en-US">
                  <a:solidFill>
                    <a:srgbClr val="C0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		</a:t>
              </a:r>
              <a:r>
                <a:rPr lang="en-US">
                  <a:solidFill>
                    <a:srgbClr val="E6727A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SOS</a:t>
              </a:r>
              <a:r>
                <a:rPr lang="en-US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>
                  <a:latin typeface="Monaco" pitchFamily="2" charset="77"/>
                  <a:cs typeface="Futura Medium" panose="020B0602020204020303" pitchFamily="34" charset="-79"/>
                </a:rPr>
                <a:t>?</a:t>
              </a:r>
            </a:p>
          </p:txBody>
        </p:sp>
        <p:sp>
          <p:nvSpPr>
            <p:cNvPr id="2" name="arrow">
              <a:extLst>
                <a:ext uri="{FF2B5EF4-FFF2-40B4-BE49-F238E27FC236}">
                  <a16:creationId xmlns:a16="http://schemas.microsoft.com/office/drawing/2014/main" id="{72B709BF-D88E-254A-9AC2-91907AA37B62}"/>
                </a:ext>
              </a:extLst>
            </p:cNvPr>
            <p:cNvSpPr/>
            <p:nvPr/>
          </p:nvSpPr>
          <p:spPr>
            <a:xfrm>
              <a:off x="7925912" y="1810689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Motzkin">
            <a:extLst>
              <a:ext uri="{FF2B5EF4-FFF2-40B4-BE49-F238E27FC236}">
                <a16:creationId xmlns:a16="http://schemas.microsoft.com/office/drawing/2014/main" id="{4DF223A2-84F8-B94F-A516-2D775AD5205C}"/>
              </a:ext>
            </a:extLst>
          </p:cNvPr>
          <p:cNvGrpSpPr/>
          <p:nvPr/>
        </p:nvGrpSpPr>
        <p:grpSpPr>
          <a:xfrm>
            <a:off x="2710368" y="1895987"/>
            <a:ext cx="1541723" cy="448572"/>
            <a:chOff x="4858413" y="1810689"/>
            <a:chExt cx="1541722" cy="448573"/>
          </a:xfrm>
        </p:grpSpPr>
        <p:sp>
          <p:nvSpPr>
            <p:cNvPr id="10" name="motzkin">
              <a:extLst>
                <a:ext uri="{FF2B5EF4-FFF2-40B4-BE49-F238E27FC236}">
                  <a16:creationId xmlns:a16="http://schemas.microsoft.com/office/drawing/2014/main" id="{40A92625-B7D8-1048-96CE-DB34B931EF12}"/>
                </a:ext>
              </a:extLst>
            </p:cNvPr>
            <p:cNvSpPr/>
            <p:nvPr/>
          </p:nvSpPr>
          <p:spPr>
            <a:xfrm>
              <a:off x="4939865" y="1810689"/>
              <a:ext cx="152453" cy="15245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">
              <a:extLst>
                <a:ext uri="{FF2B5EF4-FFF2-40B4-BE49-F238E27FC236}">
                  <a16:creationId xmlns:a16="http://schemas.microsoft.com/office/drawing/2014/main" id="{1FD4C864-2E7A-6A45-B0B5-91321C1CA8DC}"/>
                </a:ext>
              </a:extLst>
            </p:cNvPr>
            <p:cNvSpPr txBox="1"/>
            <p:nvPr/>
          </p:nvSpPr>
          <p:spPr>
            <a:xfrm>
              <a:off x="4858413" y="1951484"/>
              <a:ext cx="154172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err="1">
                  <a:latin typeface="Futura Medium" panose="020B0602020204020303" pitchFamily="34" charset="-79"/>
                  <a:cs typeface="Futura Medium" panose="020B0602020204020303" pitchFamily="34" charset="-79"/>
                </a:rPr>
                <a:t>Motzkin</a:t>
              </a:r>
              <a:r>
                <a:rPr lang="en-US" sz="1400">
                  <a:latin typeface="Futura Medium" panose="020B0602020204020303" pitchFamily="34" charset="-79"/>
                  <a:cs typeface="Futura Medium" panose="020B0602020204020303" pitchFamily="34" charset="-79"/>
                </a:rPr>
                <a:t> (1967)</a:t>
              </a:r>
            </a:p>
          </p:txBody>
        </p:sp>
      </p:grpSp>
      <p:grpSp>
        <p:nvGrpSpPr>
          <p:cNvPr id="38" name="Robinson">
            <a:extLst>
              <a:ext uri="{FF2B5EF4-FFF2-40B4-BE49-F238E27FC236}">
                <a16:creationId xmlns:a16="http://schemas.microsoft.com/office/drawing/2014/main" id="{23BB85FD-52DA-744E-89BA-7AF0038F47AA}"/>
              </a:ext>
            </a:extLst>
          </p:cNvPr>
          <p:cNvGrpSpPr/>
          <p:nvPr/>
        </p:nvGrpSpPr>
        <p:grpSpPr>
          <a:xfrm>
            <a:off x="4396184" y="1545347"/>
            <a:ext cx="1890163" cy="448572"/>
            <a:chOff x="4858413" y="1810689"/>
            <a:chExt cx="1541722" cy="448573"/>
          </a:xfrm>
        </p:grpSpPr>
        <p:sp>
          <p:nvSpPr>
            <p:cNvPr id="39" name="robinson">
              <a:extLst>
                <a:ext uri="{FF2B5EF4-FFF2-40B4-BE49-F238E27FC236}">
                  <a16:creationId xmlns:a16="http://schemas.microsoft.com/office/drawing/2014/main" id="{03C2EF14-3973-4947-99B1-0287D0B03A43}"/>
                </a:ext>
              </a:extLst>
            </p:cNvPr>
            <p:cNvSpPr/>
            <p:nvPr/>
          </p:nvSpPr>
          <p:spPr>
            <a:xfrm>
              <a:off x="4939865" y="1810689"/>
              <a:ext cx="152453" cy="15245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">
              <a:extLst>
                <a:ext uri="{FF2B5EF4-FFF2-40B4-BE49-F238E27FC236}">
                  <a16:creationId xmlns:a16="http://schemas.microsoft.com/office/drawing/2014/main" id="{153C58C1-0EE7-1C4C-A234-3672C79615C2}"/>
                </a:ext>
              </a:extLst>
            </p:cNvPr>
            <p:cNvSpPr txBox="1"/>
            <p:nvPr/>
          </p:nvSpPr>
          <p:spPr>
            <a:xfrm>
              <a:off x="4858413" y="1951484"/>
              <a:ext cx="154172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latin typeface="Futura Medium" panose="020B0602020204020303" pitchFamily="34" charset="-79"/>
                  <a:cs typeface="Futura Medium" panose="020B0602020204020303" pitchFamily="34" charset="-79"/>
                </a:rPr>
                <a:t>Robinson (1973)</a:t>
              </a:r>
            </a:p>
          </p:txBody>
        </p:sp>
      </p:grpSp>
      <p:grpSp>
        <p:nvGrpSpPr>
          <p:cNvPr id="3" name="Hilbert table"/>
          <p:cNvGrpSpPr/>
          <p:nvPr/>
        </p:nvGrpSpPr>
        <p:grpSpPr>
          <a:xfrm>
            <a:off x="7967967" y="2941074"/>
            <a:ext cx="6242021" cy="3278755"/>
            <a:chOff x="5834363" y="2941070"/>
            <a:chExt cx="6242021" cy="3278755"/>
          </a:xfrm>
        </p:grpSpPr>
        <p:pic>
          <p:nvPicPr>
            <p:cNvPr id="71" name="hilbert pic">
              <a:extLst>
                <a:ext uri="{FF2B5EF4-FFF2-40B4-BE49-F238E27FC236}">
                  <a16:creationId xmlns:a16="http://schemas.microsoft.com/office/drawing/2014/main" id="{FD706CA0-9B1A-43FA-865A-7F530D46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1979" y="4236009"/>
              <a:ext cx="1464405" cy="1983816"/>
            </a:xfrm>
            <a:prstGeom prst="rect">
              <a:avLst/>
            </a:prstGeom>
          </p:spPr>
        </p:pic>
        <p:pic>
          <p:nvPicPr>
            <p:cNvPr id="8" name="hilbert_table">
              <a:extLst>
                <a:ext uri="{FF2B5EF4-FFF2-40B4-BE49-F238E27FC236}">
                  <a16:creationId xmlns:a16="http://schemas.microsoft.com/office/drawing/2014/main" id="{D3E9A979-32A6-114C-92B8-60EF38521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34363" y="2941070"/>
              <a:ext cx="3993032" cy="2659632"/>
            </a:xfrm>
            <a:prstGeom prst="rect">
              <a:avLst/>
            </a:prstGeom>
          </p:spPr>
        </p:pic>
        <p:sp>
          <p:nvSpPr>
            <p:cNvPr id="45" name="hilbert 1888">
              <a:extLst>
                <a:ext uri="{FF2B5EF4-FFF2-40B4-BE49-F238E27FC236}">
                  <a16:creationId xmlns:a16="http://schemas.microsoft.com/office/drawing/2014/main" id="{5337AAF8-77BE-694C-A297-365ECE7AD11A}"/>
                </a:ext>
              </a:extLst>
            </p:cNvPr>
            <p:cNvSpPr txBox="1"/>
            <p:nvPr/>
          </p:nvSpPr>
          <p:spPr>
            <a:xfrm>
              <a:off x="6569315" y="5732562"/>
              <a:ext cx="3367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naco" pitchFamily="2" charset="77"/>
                </a:rPr>
                <a:t>[Hilbert, 1888]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B851F-522B-3649-A333-8DF3108C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4"/>
            <a:ext cx="2743200" cy="365125"/>
          </a:xfrm>
        </p:spPr>
        <p:txBody>
          <a:bodyPr/>
          <a:lstStyle/>
          <a:p>
            <a:fld id="{4AA279AF-65EC-6A4C-8AE8-742307459B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0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9B12AC3F-9EDD-4F66-BB32-4F90B161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8607"/>
            <a:ext cx="12192000" cy="114436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Monaco" pitchFamily="2" charset="77"/>
              </a:rPr>
              <a:t>Putting everything together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9AE4E0-CD92-DC46-AE2D-C558BAF5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let z1 ...">
            <a:extLst>
              <a:ext uri="{FF2B5EF4-FFF2-40B4-BE49-F238E27FC236}">
                <a16:creationId xmlns:a16="http://schemas.microsoft.com/office/drawing/2014/main" id="{9868FEB9-03CF-E442-92D9-62DB8532FC53}"/>
              </a:ext>
            </a:extLst>
          </p:cNvPr>
          <p:cNvGrpSpPr/>
          <p:nvPr/>
        </p:nvGrpSpPr>
        <p:grpSpPr>
          <a:xfrm>
            <a:off x="2354588" y="1460230"/>
            <a:ext cx="8153400" cy="1403793"/>
            <a:chOff x="220988" y="1460226"/>
            <a:chExt cx="8153400" cy="14037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Fix p in C44">
                  <a:extLst>
                    <a:ext uri="{FF2B5EF4-FFF2-40B4-BE49-F238E27FC236}">
                      <a16:creationId xmlns:a16="http://schemas.microsoft.com/office/drawing/2014/main" id="{9CA107AE-479E-48A8-AF89-264179A6CA04}"/>
                    </a:ext>
                  </a:extLst>
                </p:cNvPr>
                <p:cNvSpPr txBox="1"/>
                <p:nvPr/>
              </p:nvSpPr>
              <p:spPr>
                <a:xfrm>
                  <a:off x="220988" y="1460226"/>
                  <a:ext cx="81534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r>
                    <a:rPr lang="en-US" sz="2000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such that:</a:t>
                  </a:r>
                </a:p>
              </p:txBody>
            </p:sp>
          </mc:Choice>
          <mc:Fallback>
            <p:sp>
              <p:nvSpPr>
                <p:cNvPr id="5" name="Fix p in C44">
                  <a:extLst>
                    <a:ext uri="{FF2B5EF4-FFF2-40B4-BE49-F238E27FC236}">
                      <a16:creationId xmlns:a16="http://schemas.microsoft.com/office/drawing/2014/main" id="{9CA107AE-479E-48A8-AF89-264179A6C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988" y="1460226"/>
                  <a:ext cx="815340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622" t="-6250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z1z1^T =">
                  <a:extLst>
                    <a:ext uri="{FF2B5EF4-FFF2-40B4-BE49-F238E27FC236}">
                      <a16:creationId xmlns:a16="http://schemas.microsoft.com/office/drawing/2014/main" id="{9FC18D47-1438-476A-A9B4-C78E674AFA63}"/>
                    </a:ext>
                  </a:extLst>
                </p:cNvPr>
                <p:cNvSpPr txBox="1"/>
                <p:nvPr/>
              </p:nvSpPr>
              <p:spPr>
                <a:xfrm>
                  <a:off x="1443043" y="2093551"/>
                  <a:ext cx="2282868" cy="7704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=2,…, 8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9" name="z1z1^T =">
                  <a:extLst>
                    <a:ext uri="{FF2B5EF4-FFF2-40B4-BE49-F238E27FC236}">
                      <a16:creationId xmlns:a16="http://schemas.microsoft.com/office/drawing/2014/main" id="{9FC18D47-1438-476A-A9B4-C78E674AF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043" y="2093551"/>
                  <a:ext cx="2282868" cy="770467"/>
                </a:xfrm>
                <a:prstGeom prst="rect">
                  <a:avLst/>
                </a:prstGeom>
                <a:blipFill>
                  <a:blip r:embed="rId4"/>
                  <a:stretch>
                    <a:fillRect l="-556" t="-140323" b="-1903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SC reminder">
                <a:extLst>
                  <a:ext uri="{FF2B5EF4-FFF2-40B4-BE49-F238E27FC236}">
                    <a16:creationId xmlns:a16="http://schemas.microsoft.com/office/drawing/2014/main" id="{7FBEC467-02AE-4205-BA7F-62CA628EF591}"/>
                  </a:ext>
                </a:extLst>
              </p:cNvPr>
              <p:cNvSpPr/>
              <p:nvPr/>
            </p:nvSpPr>
            <p:spPr>
              <a:xfrm>
                <a:off x="2325406" y="4691689"/>
                <a:ext cx="4142223" cy="100399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Generalized Cauchy-Schwarz:</a:t>
                </a:r>
              </a:p>
              <a:p>
                <a:pPr algn="ctr"/>
                <a:endParaRPr lang="en-US" sz="1100" b="1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000" i="1">
                        <a:solidFill>
                          <a:srgbClr val="E6727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2000" b="1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0" name="GSC reminder">
                <a:extLst>
                  <a:ext uri="{FF2B5EF4-FFF2-40B4-BE49-F238E27FC236}">
                    <a16:creationId xmlns:a16="http://schemas.microsoft.com/office/drawing/2014/main" id="{7FBEC467-02AE-4205-BA7F-62CA628EF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406" y="4691689"/>
                <a:ext cx="4142223" cy="1003993"/>
              </a:xfrm>
              <a:prstGeom prst="rect">
                <a:avLst/>
              </a:prstGeom>
              <a:blipFill>
                <a:blip r:embed="rId5"/>
                <a:stretch>
                  <a:fillRect t="-1220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left">
            <a:extLst>
              <a:ext uri="{FF2B5EF4-FFF2-40B4-BE49-F238E27FC236}">
                <a16:creationId xmlns:a16="http://schemas.microsoft.com/office/drawing/2014/main" id="{50D5272A-60CC-564E-8B3B-55EBCCEC6D98}"/>
              </a:ext>
            </a:extLst>
          </p:cNvPr>
          <p:cNvGrpSpPr/>
          <p:nvPr/>
        </p:nvGrpSpPr>
        <p:grpSpPr>
          <a:xfrm>
            <a:off x="7970048" y="4532444"/>
            <a:ext cx="1481139" cy="1133321"/>
            <a:chOff x="4707733" y="4220647"/>
            <a:chExt cx="1481138" cy="11333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z1)">
                  <a:extLst>
                    <a:ext uri="{FF2B5EF4-FFF2-40B4-BE49-F238E27FC236}">
                      <a16:creationId xmlns:a16="http://schemas.microsoft.com/office/drawing/2014/main" id="{1C444C8E-6D7B-4FEE-875A-62A82BDDF72C}"/>
                    </a:ext>
                  </a:extLst>
                </p:cNvPr>
                <p:cNvSpPr txBox="1"/>
                <p:nvPr/>
              </p:nvSpPr>
              <p:spPr>
                <a:xfrm>
                  <a:off x="4707733" y="5046191"/>
                  <a:ext cx="148113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p(z1)">
                  <a:extLst>
                    <a:ext uri="{FF2B5EF4-FFF2-40B4-BE49-F238E27FC236}">
                      <a16:creationId xmlns:a16="http://schemas.microsoft.com/office/drawing/2014/main" id="{1C444C8E-6D7B-4FEE-875A-62A82BDDF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733" y="5046191"/>
                  <a:ext cx="1481138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ED7070-774F-4D25-A0B2-AEFAB1C36864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5448302" y="4220647"/>
              <a:ext cx="566736" cy="825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right">
            <a:extLst>
              <a:ext uri="{FF2B5EF4-FFF2-40B4-BE49-F238E27FC236}">
                <a16:creationId xmlns:a16="http://schemas.microsoft.com/office/drawing/2014/main" id="{E858693E-E460-3D4E-92CE-2F64165AE045}"/>
              </a:ext>
            </a:extLst>
          </p:cNvPr>
          <p:cNvGrpSpPr/>
          <p:nvPr/>
        </p:nvGrpSpPr>
        <p:grpSpPr>
          <a:xfrm>
            <a:off x="11220456" y="4532440"/>
            <a:ext cx="1481139" cy="1217710"/>
            <a:chOff x="7958141" y="4220647"/>
            <a:chExt cx="1481138" cy="12177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sqrt(pipj)">
                  <a:extLst>
                    <a:ext uri="{FF2B5EF4-FFF2-40B4-BE49-F238E27FC236}">
                      <a16:creationId xmlns:a16="http://schemas.microsoft.com/office/drawing/2014/main" id="{D1CBE6AE-0471-45A8-97EE-7D8BE605AEBD}"/>
                    </a:ext>
                  </a:extLst>
                </p:cNvPr>
                <p:cNvSpPr txBox="1"/>
                <p:nvPr/>
              </p:nvSpPr>
              <p:spPr>
                <a:xfrm>
                  <a:off x="7958141" y="4812032"/>
                  <a:ext cx="1481138" cy="6263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3" name="sqrt(pipj)">
                  <a:extLst>
                    <a:ext uri="{FF2B5EF4-FFF2-40B4-BE49-F238E27FC236}">
                      <a16:creationId xmlns:a16="http://schemas.microsoft.com/office/drawing/2014/main" id="{D1CBE6AE-0471-45A8-97EE-7D8BE605A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141" y="4812032"/>
                  <a:ext cx="1481138" cy="626325"/>
                </a:xfrm>
                <a:prstGeom prst="rect">
                  <a:avLst/>
                </a:prstGeom>
                <a:blipFill>
                  <a:blip r:embed="rId7"/>
                  <a:stretch>
                    <a:fillRect l="-5983" r="-59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681A2C-4640-4AC2-815C-32C95B340D8E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8072440" y="4220647"/>
              <a:ext cx="626271" cy="591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d (i)">
                <a:extLst>
                  <a:ext uri="{FF2B5EF4-FFF2-40B4-BE49-F238E27FC236}">
                    <a16:creationId xmlns:a16="http://schemas.microsoft.com/office/drawing/2014/main" id="{66FB3F38-74C9-41B1-A0E6-456A79AEE87C}"/>
                  </a:ext>
                </a:extLst>
              </p:cNvPr>
              <p:cNvSpPr/>
              <p:nvPr/>
            </p:nvSpPr>
            <p:spPr>
              <a:xfrm>
                <a:off x="4038610" y="5954192"/>
                <a:ext cx="8715375" cy="465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We want to show (I):</a:t>
                </a:r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000" i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≥2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e>
                    </m:nary>
                  </m:oMath>
                </a14:m>
                <a:endPara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31" name="cond (i)">
                <a:extLst>
                  <a:ext uri="{FF2B5EF4-FFF2-40B4-BE49-F238E27FC236}">
                    <a16:creationId xmlns:a16="http://schemas.microsoft.com/office/drawing/2014/main" id="{66FB3F38-74C9-41B1-A0E6-456A79AEE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10" y="5954192"/>
                <a:ext cx="8715375" cy="465127"/>
              </a:xfrm>
              <a:prstGeom prst="rect">
                <a:avLst/>
              </a:prstGeom>
              <a:blipFill>
                <a:blip r:embed="rId8"/>
                <a:stretch>
                  <a:fillRect l="-728" t="-89189" b="-15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333DF9-2034-8A43-A4E1-783FA4779F4B}"/>
                  </a:ext>
                </a:extLst>
              </p:cNvPr>
              <p:cNvSpPr/>
              <p:nvPr/>
            </p:nvSpPr>
            <p:spPr>
              <a:xfrm>
                <a:off x="2354589" y="999360"/>
                <a:ext cx="71079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Fix a </a:t>
                </a:r>
                <a:r>
                  <a:rPr lang="en-US" sz="2000" dirty="0">
                    <a:solidFill>
                      <a:schemeClr val="accent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convex</a:t>
                </a:r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quaternary quartic form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. Let’s show it is</a:t>
                </a:r>
                <a:r>
                  <a:rPr lang="en-US" sz="2000" dirty="0">
                    <a:solidFill>
                      <a:srgbClr val="FF26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000" dirty="0" err="1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sos</a:t>
                </a:r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!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333DF9-2034-8A43-A4E1-783FA4779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589" y="999360"/>
                <a:ext cx="7107908" cy="400110"/>
              </a:xfrm>
              <a:prstGeom prst="rect">
                <a:avLst/>
              </a:prstGeom>
              <a:blipFill>
                <a:blip r:embed="rId9"/>
                <a:stretch>
                  <a:fillRect l="-713"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imp1">
            <a:extLst>
              <a:ext uri="{FF2B5EF4-FFF2-40B4-BE49-F238E27FC236}">
                <a16:creationId xmlns:a16="http://schemas.microsoft.com/office/drawing/2014/main" id="{A4F4AFA3-3B21-FF49-ADCD-3131317E89DC}"/>
              </a:ext>
            </a:extLst>
          </p:cNvPr>
          <p:cNvGrpSpPr/>
          <p:nvPr/>
        </p:nvGrpSpPr>
        <p:grpSpPr>
          <a:xfrm>
            <a:off x="6583921" y="2077048"/>
            <a:ext cx="4057453" cy="770467"/>
            <a:chOff x="4450318" y="2077044"/>
            <a:chExt cx="4057452" cy="7704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after squaring">
                  <a:extLst>
                    <a:ext uri="{FF2B5EF4-FFF2-40B4-BE49-F238E27FC236}">
                      <a16:creationId xmlns:a16="http://schemas.microsoft.com/office/drawing/2014/main" id="{A77A3539-B798-954D-BF8F-51C1CCCBCF9D}"/>
                    </a:ext>
                  </a:extLst>
                </p:cNvPr>
                <p:cNvSpPr txBox="1"/>
                <p:nvPr/>
              </p:nvSpPr>
              <p:spPr>
                <a:xfrm>
                  <a:off x="6581282" y="2077044"/>
                  <a:ext cx="1926488" cy="7704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=2,…, 8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16" name="after squaring">
                  <a:extLst>
                    <a:ext uri="{FF2B5EF4-FFF2-40B4-BE49-F238E27FC236}">
                      <a16:creationId xmlns:a16="http://schemas.microsoft.com/office/drawing/2014/main" id="{A77A3539-B798-954D-BF8F-51C1CCCBCF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282" y="2077044"/>
                  <a:ext cx="1926488" cy="770468"/>
                </a:xfrm>
                <a:prstGeom prst="rect">
                  <a:avLst/>
                </a:prstGeom>
                <a:blipFill>
                  <a:blip r:embed="rId10"/>
                  <a:stretch>
                    <a:fillRect l="-5229" t="-142623" b="-1934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row">
              <a:extLst>
                <a:ext uri="{FF2B5EF4-FFF2-40B4-BE49-F238E27FC236}">
                  <a16:creationId xmlns:a16="http://schemas.microsoft.com/office/drawing/2014/main" id="{E8FA9EB1-E135-4E45-9933-31388B3B33A5}"/>
                </a:ext>
              </a:extLst>
            </p:cNvPr>
            <p:cNvSpPr/>
            <p:nvPr/>
          </p:nvSpPr>
          <p:spPr>
            <a:xfrm>
              <a:off x="4450318" y="2367673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8" name="imp2">
            <a:extLst>
              <a:ext uri="{FF2B5EF4-FFF2-40B4-BE49-F238E27FC236}">
                <a16:creationId xmlns:a16="http://schemas.microsoft.com/office/drawing/2014/main" id="{F775889D-6091-6D40-9733-8537A35E9E27}"/>
              </a:ext>
            </a:extLst>
          </p:cNvPr>
          <p:cNvGrpSpPr/>
          <p:nvPr/>
        </p:nvGrpSpPr>
        <p:grpSpPr>
          <a:xfrm>
            <a:off x="6583921" y="3016559"/>
            <a:ext cx="4790555" cy="781752"/>
            <a:chOff x="4450318" y="3016557"/>
            <a:chExt cx="4790554" cy="7817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after squaring">
                  <a:extLst>
                    <a:ext uri="{FF2B5EF4-FFF2-40B4-BE49-F238E27FC236}">
                      <a16:creationId xmlns:a16="http://schemas.microsoft.com/office/drawing/2014/main" id="{C64A4149-3A10-4B74-99ED-01E767A3826A}"/>
                    </a:ext>
                  </a:extLst>
                </p:cNvPr>
                <p:cNvSpPr txBox="1"/>
                <p:nvPr/>
              </p:nvSpPr>
              <p:spPr>
                <a:xfrm>
                  <a:off x="6315392" y="3016557"/>
                  <a:ext cx="2925480" cy="7817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=2,…, 8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</m:e>
                        </m:nary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19" name="after squaring">
                  <a:extLst>
                    <a:ext uri="{FF2B5EF4-FFF2-40B4-BE49-F238E27FC236}">
                      <a16:creationId xmlns:a16="http://schemas.microsoft.com/office/drawing/2014/main" id="{C64A4149-3A10-4B74-99ED-01E767A38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5392" y="3016557"/>
                  <a:ext cx="2925480" cy="781752"/>
                </a:xfrm>
                <a:prstGeom prst="rect">
                  <a:avLst/>
                </a:prstGeom>
                <a:blipFill>
                  <a:blip r:embed="rId11"/>
                  <a:stretch>
                    <a:fillRect l="-862" t="-140323" b="-18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">
              <a:extLst>
                <a:ext uri="{FF2B5EF4-FFF2-40B4-BE49-F238E27FC236}">
                  <a16:creationId xmlns:a16="http://schemas.microsoft.com/office/drawing/2014/main" id="{9F72799D-DB4A-A74E-A66E-6676AA741ED5}"/>
                </a:ext>
              </a:extLst>
            </p:cNvPr>
            <p:cNvSpPr/>
            <p:nvPr/>
          </p:nvSpPr>
          <p:spPr>
            <a:xfrm>
              <a:off x="4450318" y="3239743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11" name="imp3">
            <a:extLst>
              <a:ext uri="{FF2B5EF4-FFF2-40B4-BE49-F238E27FC236}">
                <a16:creationId xmlns:a16="http://schemas.microsoft.com/office/drawing/2014/main" id="{389BE6FA-6CCA-6248-8E04-FC5E5846DF02}"/>
              </a:ext>
            </a:extLst>
          </p:cNvPr>
          <p:cNvGrpSpPr/>
          <p:nvPr/>
        </p:nvGrpSpPr>
        <p:grpSpPr>
          <a:xfrm>
            <a:off x="6583922" y="3971191"/>
            <a:ext cx="6584397" cy="770467"/>
            <a:chOff x="4450318" y="3971188"/>
            <a:chExt cx="6584397" cy="7704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o diff forms/12">
                  <a:extLst>
                    <a:ext uri="{FF2B5EF4-FFF2-40B4-BE49-F238E27FC236}">
                      <a16:creationId xmlns:a16="http://schemas.microsoft.com/office/drawing/2014/main" id="{F1E15DA7-8E54-4CBB-89E8-4E2A0E67192B}"/>
                    </a:ext>
                  </a:extLst>
                </p:cNvPr>
                <p:cNvSpPr txBox="1"/>
                <p:nvPr/>
              </p:nvSpPr>
              <p:spPr>
                <a:xfrm>
                  <a:off x="5576890" y="3971188"/>
                  <a:ext cx="5457825" cy="7704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=2,…, 8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0" name="to diff forms/12">
                  <a:extLst>
                    <a:ext uri="{FF2B5EF4-FFF2-40B4-BE49-F238E27FC236}">
                      <a16:creationId xmlns:a16="http://schemas.microsoft.com/office/drawing/2014/main" id="{F1E15DA7-8E54-4CBB-89E8-4E2A0E671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6890" y="3971188"/>
                  <a:ext cx="5457825" cy="770468"/>
                </a:xfrm>
                <a:prstGeom prst="rect">
                  <a:avLst/>
                </a:prstGeom>
                <a:blipFill>
                  <a:blip r:embed="rId12"/>
                  <a:stretch>
                    <a:fillRect t="-142623" b="-195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arrow">
              <a:extLst>
                <a:ext uri="{FF2B5EF4-FFF2-40B4-BE49-F238E27FC236}">
                  <a16:creationId xmlns:a16="http://schemas.microsoft.com/office/drawing/2014/main" id="{BD39F0AA-3588-7247-BFE5-1859D0367CD1}"/>
                </a:ext>
              </a:extLst>
            </p:cNvPr>
            <p:cNvSpPr/>
            <p:nvPr/>
          </p:nvSpPr>
          <p:spPr>
            <a:xfrm>
              <a:off x="4450318" y="4243919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7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8BE2C10-CE2A-4405-87FE-57AFFEA02E7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133600" y="0"/>
                <a:ext cx="12192000" cy="6858000"/>
              </a:xfrm>
            </p:spPr>
            <p:txBody>
              <a:bodyPr anchor="ctr">
                <a:normAutofit/>
              </a:bodyPr>
              <a:lstStyle/>
              <a:p>
                <a:pPr/>
                <a:r>
                  <a:rPr lang="en-US" sz="6600" b="1">
                    <a:solidFill>
                      <a:srgbClr val="E6727A"/>
                    </a:solidFill>
                    <a:latin typeface="Monaco"/>
                  </a:rPr>
                  <a:t>What about convex ternary </a:t>
                </a:r>
                <a:r>
                  <a:rPr lang="en-US" sz="6600" b="1" err="1">
                    <a:solidFill>
                      <a:srgbClr val="E6727A"/>
                    </a:solidFill>
                    <a:latin typeface="Monaco"/>
                  </a:rPr>
                  <a:t>sextics</a:t>
                </a:r>
                <a:r>
                  <a:rPr lang="en-US" sz="6600" b="1">
                    <a:solidFill>
                      <a:srgbClr val="E6727A"/>
                    </a:solidFill>
                    <a:latin typeface="Monaco"/>
                  </a:rPr>
                  <a:t>?</a:t>
                </a:r>
                <a:br>
                  <a:rPr lang="en-US" sz="6600" b="1">
                    <a:solidFill>
                      <a:srgbClr val="E6727A"/>
                    </a:solidFill>
                    <a:latin typeface="Monaco"/>
                  </a:rPr>
                </a:br>
                <a:br>
                  <a:rPr lang="en-US" sz="6600" b="1">
                    <a:solidFill>
                      <a:srgbClr val="E6727A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600" b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5600" b="1" i="1">
                          <a:solidFill>
                            <a:srgbClr val="E6727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600" b="1">
                  <a:solidFill>
                    <a:srgbClr val="E6727A"/>
                  </a:solidFill>
                  <a:latin typeface="Monaco"/>
                </a:endParaRP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8BE2C10-CE2A-4405-87FE-57AFFEA02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133600" y="0"/>
                <a:ext cx="12192000" cy="6858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59EF0-2B0D-4443-9009-2C6CC7FF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D152DF-15B5-4836-A93E-992341C5BF05}"/>
              </a:ext>
            </a:extLst>
          </p:cNvPr>
          <p:cNvSpPr txBox="1"/>
          <p:nvPr/>
        </p:nvSpPr>
        <p:spPr>
          <a:xfrm>
            <a:off x="2133600" y="16746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Ternary </a:t>
            </a:r>
            <a:r>
              <a:rPr lang="en-US" sz="2800" b="1" err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Sextics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 are very similar to Quaternary </a:t>
            </a:r>
            <a:r>
              <a:rPr lang="en-US" sz="2800" b="1" err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Quartics</a:t>
            </a:r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!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D862364-6F42-45AD-AEB8-C75B93DF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63" y="1992871"/>
            <a:ext cx="2506365" cy="2767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3C7DB0-AF67-4853-929A-CC31C48B418E}"/>
              </a:ext>
            </a:extLst>
          </p:cNvPr>
          <p:cNvSpPr txBox="1"/>
          <p:nvPr/>
        </p:nvSpPr>
        <p:spPr>
          <a:xfrm>
            <a:off x="2722863" y="1023376"/>
            <a:ext cx="250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Good understanding of the dual of the </a:t>
            </a:r>
            <a:r>
              <a:rPr lang="en-US" err="1"/>
              <a:t>sos</a:t>
            </a:r>
            <a:r>
              <a:rPr lang="en-US"/>
              <a:t> cone</a:t>
            </a:r>
          </a:p>
        </p:txBody>
      </p:sp>
      <p:sp>
        <p:nvSpPr>
          <p:cNvPr id="22" name="GSC reminder">
            <a:extLst>
              <a:ext uri="{FF2B5EF4-FFF2-40B4-BE49-F238E27FC236}">
                <a16:creationId xmlns:a16="http://schemas.microsoft.com/office/drawing/2014/main" id="{1FD3545C-87A7-485B-AD9B-ECD23A926BFB}"/>
              </a:ext>
            </a:extLst>
          </p:cNvPr>
          <p:cNvSpPr/>
          <p:nvPr/>
        </p:nvSpPr>
        <p:spPr>
          <a:xfrm>
            <a:off x="2461504" y="5930025"/>
            <a:ext cx="5768096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476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E6727A"/>
                </a:solidFill>
              </a:rPr>
              <a:t>Conjecture: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Type </a:t>
            </a:r>
            <a:r>
              <a:rPr lang="en-US" sz="2400" b="1">
                <a:solidFill>
                  <a:srgbClr val="E6727A"/>
                </a:solidFill>
              </a:rPr>
              <a:t>(II)</a:t>
            </a:r>
            <a:r>
              <a:rPr lang="en-US" sz="2400">
                <a:solidFill>
                  <a:schemeClr val="bg1"/>
                </a:solidFill>
              </a:rPr>
              <a:t> might not be needed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B1750-BBF5-4E5F-B7AF-3E3362A098B5}"/>
              </a:ext>
            </a:extLst>
          </p:cNvPr>
          <p:cNvSpPr txBox="1"/>
          <p:nvPr/>
        </p:nvSpPr>
        <p:spPr>
          <a:xfrm>
            <a:off x="9118901" y="5745358"/>
            <a:ext cx="4139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 which case, </a:t>
            </a:r>
            <a:r>
              <a:rPr lang="en-US" sz="2400" b="1">
                <a:solidFill>
                  <a:schemeClr val="accent1"/>
                </a:solidFill>
              </a:rPr>
              <a:t>convex</a:t>
            </a:r>
            <a:r>
              <a:rPr lang="en-US" sz="2400"/>
              <a:t> ternary </a:t>
            </a:r>
            <a:r>
              <a:rPr lang="en-US" sz="2400" err="1"/>
              <a:t>sextics</a:t>
            </a:r>
            <a:r>
              <a:rPr lang="en-US" sz="2400"/>
              <a:t> are also </a:t>
            </a:r>
            <a:r>
              <a:rPr lang="en-US" sz="2400" b="1" err="1">
                <a:solidFill>
                  <a:srgbClr val="C00000"/>
                </a:solidFill>
              </a:rPr>
              <a:t>sos</a:t>
            </a:r>
            <a:r>
              <a:rPr lang="en-US" sz="2400"/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E6F5EF-1267-0643-809B-8081AA9FD950}"/>
              </a:ext>
            </a:extLst>
          </p:cNvPr>
          <p:cNvGrpSpPr/>
          <p:nvPr/>
        </p:nvGrpSpPr>
        <p:grpSpPr>
          <a:xfrm>
            <a:off x="5229229" y="3682647"/>
            <a:ext cx="8439145" cy="990338"/>
            <a:chOff x="3095625" y="3682649"/>
            <a:chExt cx="8439145" cy="9903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2403715-CD88-4663-A165-C9C3029F2551}"/>
                    </a:ext>
                  </a:extLst>
                </p:cNvPr>
                <p:cNvSpPr txBox="1"/>
                <p:nvPr/>
              </p:nvSpPr>
              <p:spPr>
                <a:xfrm>
                  <a:off x="5229226" y="3682649"/>
                  <a:ext cx="5895974" cy="985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/>
                    <a:t>Type </a:t>
                  </a:r>
                  <a:r>
                    <a:rPr lang="en-US" sz="2400">
                      <a:solidFill>
                        <a:srgbClr val="C00000"/>
                      </a:solidFill>
                    </a:rPr>
                    <a:t>(II)</a:t>
                  </a:r>
                </a:p>
                <a:p>
                  <a:pPr algn="ctr"/>
                  <a:r>
                    <a:rPr lang="en-US" sz="240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)|≤2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sz="24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2403715-CD88-4663-A165-C9C3029F2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226" y="3682649"/>
                  <a:ext cx="5895974" cy="985527"/>
                </a:xfrm>
                <a:prstGeom prst="rect">
                  <a:avLst/>
                </a:prstGeom>
                <a:blipFill>
                  <a:blip r:embed="rId3"/>
                  <a:stretch>
                    <a:fillRect l="-1505" t="-3797" b="-12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217C60-5F1C-408E-ABA6-A8FCBB7FC77C}"/>
                </a:ext>
              </a:extLst>
            </p:cNvPr>
            <p:cNvSpPr txBox="1"/>
            <p:nvPr/>
          </p:nvSpPr>
          <p:spPr>
            <a:xfrm>
              <a:off x="10810870" y="4026657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/>
                <a:t> </a:t>
              </a:r>
              <a:r>
                <a:rPr lang="en-US" sz="3600" b="1">
                  <a:solidFill>
                    <a:srgbClr val="C00000"/>
                  </a:solidFill>
                </a:rPr>
                <a:t>✘</a:t>
              </a:r>
              <a:endParaRPr lang="en-US" sz="3600" b="1">
                <a:solidFill>
                  <a:srgbClr val="C00000"/>
                </a:solidFill>
                <a:latin typeface="Monaco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1BBB9E-84FE-412B-A61B-C5054B5F668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095625" y="3682649"/>
              <a:ext cx="2133601" cy="4927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4948639-D859-604E-9213-0947172B19A7}"/>
              </a:ext>
            </a:extLst>
          </p:cNvPr>
          <p:cNvGrpSpPr/>
          <p:nvPr/>
        </p:nvGrpSpPr>
        <p:grpSpPr>
          <a:xfrm>
            <a:off x="5229227" y="1605448"/>
            <a:ext cx="8439147" cy="1583451"/>
            <a:chOff x="3095624" y="1605446"/>
            <a:chExt cx="8439146" cy="15834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78EB0E-5FDA-4CDC-B200-6A5CF0AFA03D}"/>
                    </a:ext>
                  </a:extLst>
                </p:cNvPr>
                <p:cNvSpPr txBox="1"/>
                <p:nvPr/>
              </p:nvSpPr>
              <p:spPr>
                <a:xfrm>
                  <a:off x="5229226" y="1605446"/>
                  <a:ext cx="5895974" cy="13548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/>
                    <a:t>Type </a:t>
                  </a:r>
                  <a:r>
                    <a:rPr lang="en-US" sz="2400">
                      <a:solidFill>
                        <a:srgbClr val="C00000"/>
                      </a:solidFill>
                    </a:rPr>
                    <a:t>(I)</a:t>
                  </a:r>
                </a:p>
                <a:p>
                  <a:pPr algn="ctr"/>
                  <a:r>
                    <a:rPr lang="en-US" sz="240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≤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a14:m>
                  <a:endParaRPr lang="en-US" sz="2400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endParaRPr>
                </a:p>
                <a:p>
                  <a:endParaRPr lang="en-US" sz="240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078EB0E-5FDA-4CDC-B200-6A5CF0AFA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226" y="1605446"/>
                  <a:ext cx="5895974" cy="1354857"/>
                </a:xfrm>
                <a:prstGeom prst="rect">
                  <a:avLst/>
                </a:prstGeom>
                <a:blipFill>
                  <a:blip r:embed="rId4"/>
                  <a:stretch>
                    <a:fillRect l="-1505" t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35976D6-B1E0-49C8-8512-D810EB19E4A5}"/>
                </a:ext>
              </a:extLst>
            </p:cNvPr>
            <p:cNvCxnSpPr/>
            <p:nvPr/>
          </p:nvCxnSpPr>
          <p:spPr>
            <a:xfrm flipV="1">
              <a:off x="3095624" y="2169721"/>
              <a:ext cx="1990725" cy="1019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CEC730-6B24-411F-B318-7ECE0D5DBE9B}"/>
                </a:ext>
              </a:extLst>
            </p:cNvPr>
            <p:cNvSpPr txBox="1"/>
            <p:nvPr/>
          </p:nvSpPr>
          <p:spPr>
            <a:xfrm>
              <a:off x="10810870" y="1850335"/>
              <a:ext cx="7239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solidFill>
                    <a:schemeClr val="accent6">
                      <a:lumMod val="50000"/>
                    </a:schemeClr>
                  </a:solidFill>
                </a:rPr>
                <a:t>✔</a:t>
              </a:r>
              <a:endParaRPr lang="en-US" b="1">
                <a:solidFill>
                  <a:schemeClr val="accent6">
                    <a:lumMod val="50000"/>
                  </a:schemeClr>
                </a:solidFill>
                <a:latin typeface="Monaco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03D51-CE3C-CA4C-9574-8CCB22FD2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7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FD1A-87E4-9F4E-83C4-0D32E884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517" y="395107"/>
            <a:ext cx="1419606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Conclusion and open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22DF1-F0BB-8A43-8500-D443317E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0"/>
            <a:ext cx="10515600" cy="6858000"/>
          </a:xfrm>
        </p:spPr>
        <p:txBody>
          <a:bodyPr anchor="ctr"/>
          <a:lstStyle/>
          <a:p>
            <a:r>
              <a:rPr lang="en-US" dirty="0"/>
              <a:t>Higher dimensions/number of variables?</a:t>
            </a:r>
          </a:p>
          <a:p>
            <a:endParaRPr lang="en-US" dirty="0"/>
          </a:p>
          <a:p>
            <a:r>
              <a:rPr lang="en-US" dirty="0"/>
              <a:t>Pattern in the optimal constants in the Generalized Cauchy-Schwarz?</a:t>
            </a:r>
          </a:p>
          <a:p>
            <a:endParaRPr lang="en-US" dirty="0"/>
          </a:p>
          <a:p>
            <a:r>
              <a:rPr lang="en-US" dirty="0"/>
              <a:t>Other applications of Generalized Cauchy-Schwarz?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BF6AA-B225-404D-98DD-92806282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1EF59-5790-4B20-B192-7ED0B5E80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35" r="23253" b="-37"/>
          <a:stretch/>
        </p:blipFill>
        <p:spPr>
          <a:xfrm>
            <a:off x="8883744" y="1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72BA6D-C2FC-403E-A959-1654DE102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63" y="2161510"/>
            <a:ext cx="4266704" cy="2659877"/>
          </a:xfrm>
          <a:prstGeom prst="rect">
            <a:avLst/>
          </a:prstGeom>
        </p:spPr>
      </p:pic>
      <p:sp>
        <p:nvSpPr>
          <p:cNvPr id="23" name="T">
            <a:extLst>
              <a:ext uri="{FF2B5EF4-FFF2-40B4-BE49-F238E27FC236}">
                <a16:creationId xmlns:a16="http://schemas.microsoft.com/office/drawing/2014/main" id="{67805424-342E-44D8-9E80-AFF5957A7232}"/>
              </a:ext>
            </a:extLst>
          </p:cNvPr>
          <p:cNvSpPr txBox="1"/>
          <p:nvPr/>
        </p:nvSpPr>
        <p:spPr>
          <a:xfrm>
            <a:off x="3420463" y="468279"/>
            <a:ext cx="4266704" cy="137438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/>
              </a:rPr>
              <a:t>Thanks!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/>
              </a:rPr>
              <a:t>arxiv</a:t>
            </a:r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/>
              </a:rPr>
              <a:t>/</a:t>
            </a:r>
            <a:r>
              <a:rPr lang="en-US" sz="3200" b="1" dirty="0">
                <a:solidFill>
                  <a:srgbClr val="E6727A"/>
                </a:solidFill>
                <a:latin typeface="Calibri" panose="020F0502020204030204"/>
              </a:rPr>
              <a:t>1909.07546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255068-8694-4A50-92F1-58A45ACD9B28}"/>
              </a:ext>
            </a:extLst>
          </p:cNvPr>
          <p:cNvSpPr/>
          <p:nvPr/>
        </p:nvSpPr>
        <p:spPr>
          <a:xfrm>
            <a:off x="3420463" y="5127103"/>
            <a:ext cx="4266704" cy="1055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/>
              </a:rPr>
              <a:t>Want to know more?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200" b="1" err="1">
                <a:solidFill>
                  <a:schemeClr val="accent2">
                    <a:lumMod val="20000"/>
                    <a:lumOff val="80000"/>
                  </a:schemeClr>
                </a:solidFill>
                <a:uFill>
                  <a:noFill/>
                </a:uFill>
                <a:latin typeface="Calibri" panose="020F0502020204030204"/>
              </a:rPr>
              <a:t>bachir</a:t>
            </a:r>
            <a:r>
              <a:rPr lang="en-US" sz="3200" b="1" err="1">
                <a:solidFill>
                  <a:srgbClr val="E6727A"/>
                </a:solidFill>
                <a:uFill>
                  <a:noFill/>
                </a:uFill>
                <a:latin typeface="Calibri" panose="020F0502020204030204"/>
              </a:rPr>
              <a:t>elkhadir</a:t>
            </a:r>
            <a:r>
              <a:rPr lang="en-US" sz="3200" b="1" err="1">
                <a:solidFill>
                  <a:schemeClr val="accent2">
                    <a:lumMod val="20000"/>
                    <a:lumOff val="80000"/>
                  </a:schemeClr>
                </a:solidFill>
                <a:uFill>
                  <a:noFill/>
                </a:uFill>
                <a:latin typeface="Calibri" panose="020F0502020204030204"/>
              </a:rPr>
              <a:t>.com</a:t>
            </a:r>
            <a:endParaRPr lang="en-US" sz="3200" b="1">
              <a:solidFill>
                <a:schemeClr val="accent2">
                  <a:lumMod val="20000"/>
                  <a:lumOff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91D31B-4782-A14A-A373-8C50EF5F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5D2C1-85AC-495A-A0A3-3153AB346A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73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8F86E-EA42-429E-B74B-76E538081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8AB0DE-4586-4E88-BF2E-0DB69D825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1900" y="3525840"/>
            <a:ext cx="9144000" cy="1655763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28488-8235-2C42-8D3F-5EEE24B1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01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A3A5A-C8D0-0044-B489-6692602C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D9E2F6-7816-194E-A2BD-8548AFA4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4811712"/>
            <a:ext cx="7772400" cy="172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0DF19D-BEB6-5B48-95D4-18990628F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02616"/>
            <a:ext cx="73152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3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B0D6C-E761-2147-8884-6232A9AC0900}"/>
                  </a:ext>
                </a:extLst>
              </p:cNvPr>
              <p:cNvSpPr txBox="1"/>
              <p:nvPr/>
            </p:nvSpPr>
            <p:spPr>
              <a:xfrm>
                <a:off x="7152575" y="394853"/>
                <a:ext cx="2179378" cy="170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>
                          <a:latin typeface="Cambria Math" panose="02040503050406030204" pitchFamily="18" charset="0"/>
                        </a:rPr>
                        <m:t>𝛻</m:t>
                      </m:r>
                    </m:oMath>
                  </m:oMathPara>
                </a14:m>
                <a:endParaRPr lang="en-US" sz="360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EB0D6C-E761-2147-8884-6232A9AC0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575" y="394853"/>
                <a:ext cx="2179378" cy="1700978"/>
              </a:xfrm>
              <a:prstGeom prst="rect">
                <a:avLst/>
              </a:prstGeom>
              <a:blipFill>
                <a:blip r:embed="rId2"/>
                <a:stretch>
                  <a:fillRect l="-4046" t="-2222" r="-7514" b="-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310955-0C79-7849-BE40-4728E5E5D9AA}"/>
                  </a:ext>
                </a:extLst>
              </p:cNvPr>
              <p:cNvSpPr txBox="1"/>
              <p:nvPr/>
            </p:nvSpPr>
            <p:spPr>
              <a:xfrm>
                <a:off x="2913089" y="2792450"/>
                <a:ext cx="4765279" cy="67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rad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310955-0C79-7849-BE40-4728E5E5D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89" y="2792450"/>
                <a:ext cx="4765279" cy="670889"/>
              </a:xfrm>
              <a:prstGeom prst="rect">
                <a:avLst/>
              </a:prstGeom>
              <a:blipFill>
                <a:blip r:embed="rId3"/>
                <a:stretch>
                  <a:fillRect l="-531" r="-238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8AC268-6EC8-5244-9773-21EA2A6304CC}"/>
                  </a:ext>
                </a:extLst>
              </p:cNvPr>
              <p:cNvSpPr txBox="1"/>
              <p:nvPr/>
            </p:nvSpPr>
            <p:spPr>
              <a:xfrm>
                <a:off x="2913084" y="3979841"/>
                <a:ext cx="4862678" cy="782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8AC268-6EC8-5244-9773-21EA2A63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84" y="3979841"/>
                <a:ext cx="4862678" cy="782330"/>
              </a:xfrm>
              <a:prstGeom prst="rect">
                <a:avLst/>
              </a:prstGeom>
              <a:blipFill>
                <a:blip r:embed="rId4"/>
                <a:stretch>
                  <a:fillRect r="-3385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1CC8A9-BC72-474F-B8E8-AB00790A941C}"/>
                  </a:ext>
                </a:extLst>
              </p:cNvPr>
              <p:cNvSpPr txBox="1"/>
              <p:nvPr/>
            </p:nvSpPr>
            <p:spPr>
              <a:xfrm>
                <a:off x="8884393" y="3824250"/>
                <a:ext cx="5600892" cy="842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 sz="360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360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3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36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1CC8A9-BC72-474F-B8E8-AB00790A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393" y="3824250"/>
                <a:ext cx="5600892" cy="842218"/>
              </a:xfrm>
              <a:prstGeom prst="rect">
                <a:avLst/>
              </a:prstGeom>
              <a:blipFill>
                <a:blip r:embed="rId5"/>
                <a:stretch>
                  <a:fillRect r="-2489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1889D-D295-6E47-A7E9-F5D878E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30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9B12AC3F-9EDD-4F66-BB32-4F90B161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8607"/>
            <a:ext cx="12192000" cy="1144369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50000"/>
                  </a:schemeClr>
                </a:solidFill>
                <a:latin typeface="Monaco" pitchFamily="2" charset="77"/>
              </a:rPr>
              <a:t>Putting everything together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Fix p in C44">
                <a:extLst>
                  <a:ext uri="{FF2B5EF4-FFF2-40B4-BE49-F238E27FC236}">
                    <a16:creationId xmlns:a16="http://schemas.microsoft.com/office/drawing/2014/main" id="{9CA107AE-479E-48A8-AF89-264179A6CA04}"/>
                  </a:ext>
                </a:extLst>
              </p:cNvPr>
              <p:cNvSpPr txBox="1"/>
              <p:nvPr/>
            </p:nvSpPr>
            <p:spPr>
              <a:xfrm>
                <a:off x="2505077" y="1431380"/>
                <a:ext cx="8153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Fix a </a:t>
                </a:r>
                <a:r>
                  <a:rPr lang="en-US" sz="2400">
                    <a:solidFill>
                      <a:schemeClr val="accent1"/>
                    </a:solidFill>
                  </a:rPr>
                  <a:t>convex</a:t>
                </a:r>
                <a:r>
                  <a:rPr lang="en-US" sz="2400"/>
                  <a:t> quaternary quartic form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/>
                  <a:t>. </a:t>
                </a:r>
              </a:p>
              <a:p>
                <a:r>
                  <a:rPr lang="en-US" sz="240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400"/>
                  <a:t> such that:</a:t>
                </a:r>
              </a:p>
            </p:txBody>
          </p:sp>
        </mc:Choice>
        <mc:Fallback>
          <p:sp>
            <p:nvSpPr>
              <p:cNvPr id="5" name="Fix p in C44">
                <a:extLst>
                  <a:ext uri="{FF2B5EF4-FFF2-40B4-BE49-F238E27FC236}">
                    <a16:creationId xmlns:a16="http://schemas.microsoft.com/office/drawing/2014/main" id="{9CA107AE-479E-48A8-AF89-264179A6C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77" y="1431380"/>
                <a:ext cx="8153400" cy="830997"/>
              </a:xfrm>
              <a:prstGeom prst="rect">
                <a:avLst/>
              </a:prstGeom>
              <a:blipFill>
                <a:blip r:embed="rId3"/>
                <a:stretch>
                  <a:fillRect l="-108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1z1^T =">
                <a:extLst>
                  <a:ext uri="{FF2B5EF4-FFF2-40B4-BE49-F238E27FC236}">
                    <a16:creationId xmlns:a16="http://schemas.microsoft.com/office/drawing/2014/main" id="{9FC18D47-1438-476A-A9B4-C78E674AFA63}"/>
                  </a:ext>
                </a:extLst>
              </p:cNvPr>
              <p:cNvSpPr txBox="1"/>
              <p:nvPr/>
            </p:nvSpPr>
            <p:spPr>
              <a:xfrm>
                <a:off x="9994259" y="1482428"/>
                <a:ext cx="2680990" cy="924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=2,…, 8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9" name="z1z1^T =">
                <a:extLst>
                  <a:ext uri="{FF2B5EF4-FFF2-40B4-BE49-F238E27FC236}">
                    <a16:creationId xmlns:a16="http://schemas.microsoft.com/office/drawing/2014/main" id="{9FC18D47-1438-476A-A9B4-C78E674A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259" y="1482428"/>
                <a:ext cx="2680990" cy="924484"/>
              </a:xfrm>
              <a:prstGeom prst="rect">
                <a:avLst/>
              </a:prstGeom>
              <a:blipFill>
                <a:blip r:embed="rId4"/>
                <a:stretch>
                  <a:fillRect l="-943" t="-143243" b="-19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after squaring">
                <a:extLst>
                  <a:ext uri="{FF2B5EF4-FFF2-40B4-BE49-F238E27FC236}">
                    <a16:creationId xmlns:a16="http://schemas.microsoft.com/office/drawing/2014/main" id="{C64A4149-3A10-4B74-99ED-01E767A3826A}"/>
                  </a:ext>
                </a:extLst>
              </p:cNvPr>
              <p:cNvSpPr txBox="1"/>
              <p:nvPr/>
            </p:nvSpPr>
            <p:spPr>
              <a:xfrm>
                <a:off x="8291150" y="2939225"/>
                <a:ext cx="4877169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=2,…, 8</m:t>
                        </m:r>
                      </m:sub>
                      <m:sup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9" name="after squaring">
                <a:extLst>
                  <a:ext uri="{FF2B5EF4-FFF2-40B4-BE49-F238E27FC236}">
                    <a16:creationId xmlns:a16="http://schemas.microsoft.com/office/drawing/2014/main" id="{C64A4149-3A10-4B74-99ED-01E767A3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50" y="2939225"/>
                <a:ext cx="4877169" cy="431337"/>
              </a:xfrm>
              <a:prstGeom prst="rect">
                <a:avLst/>
              </a:prstGeom>
              <a:blipFill>
                <a:blip r:embed="rId5"/>
                <a:stretch>
                  <a:fillRect l="-1299" t="-137143" b="-20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o diff forms/12">
                <a:extLst>
                  <a:ext uri="{FF2B5EF4-FFF2-40B4-BE49-F238E27FC236}">
                    <a16:creationId xmlns:a16="http://schemas.microsoft.com/office/drawing/2014/main" id="{F1E15DA7-8E54-4CBB-89E8-4E2A0E67192B}"/>
                  </a:ext>
                </a:extLst>
              </p:cNvPr>
              <p:cNvSpPr txBox="1"/>
              <p:nvPr/>
            </p:nvSpPr>
            <p:spPr>
              <a:xfrm>
                <a:off x="7710495" y="3671146"/>
                <a:ext cx="5457825" cy="924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=2,…, 8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0" name="to diff forms/12">
                <a:extLst>
                  <a:ext uri="{FF2B5EF4-FFF2-40B4-BE49-F238E27FC236}">
                    <a16:creationId xmlns:a16="http://schemas.microsoft.com/office/drawing/2014/main" id="{F1E15DA7-8E54-4CBB-89E8-4E2A0E671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95" y="3671146"/>
                <a:ext cx="5457825" cy="924484"/>
              </a:xfrm>
              <a:prstGeom prst="rect">
                <a:avLst/>
              </a:prstGeom>
              <a:blipFill>
                <a:blip r:embed="rId6"/>
                <a:stretch>
                  <a:fillRect t="-143243" b="-19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SC reminder">
                <a:extLst>
                  <a:ext uri="{FF2B5EF4-FFF2-40B4-BE49-F238E27FC236}">
                    <a16:creationId xmlns:a16="http://schemas.microsoft.com/office/drawing/2014/main" id="{7FBEC467-02AE-4205-BA7F-62CA628EF591}"/>
                  </a:ext>
                </a:extLst>
              </p:cNvPr>
              <p:cNvSpPr/>
              <p:nvPr/>
            </p:nvSpPr>
            <p:spPr>
              <a:xfrm>
                <a:off x="2451156" y="3610095"/>
                <a:ext cx="4953599" cy="116788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chemeClr val="bg1"/>
                    </a:solidFill>
                  </a:rPr>
                  <a:t>Generalized Cauchy-Schwarz:</a:t>
                </a:r>
              </a:p>
              <a:p>
                <a:pPr algn="ctr"/>
                <a:endParaRPr lang="en-US" sz="1200" b="1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solidFill>
                          <a:srgbClr val="E6727A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E6727A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2400" b="1">
                  <a:solidFill>
                    <a:schemeClr val="bg1"/>
                  </a:solidFill>
                  <a:latin typeface="Monac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0" name="GSC reminder">
                <a:extLst>
                  <a:ext uri="{FF2B5EF4-FFF2-40B4-BE49-F238E27FC236}">
                    <a16:creationId xmlns:a16="http://schemas.microsoft.com/office/drawing/2014/main" id="{7FBEC467-02AE-4205-BA7F-62CA628EF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56" y="3610095"/>
                <a:ext cx="4953599" cy="1167884"/>
              </a:xfrm>
              <a:prstGeom prst="rect">
                <a:avLst/>
              </a:prstGeom>
              <a:blipFill>
                <a:blip r:embed="rId7"/>
                <a:stretch>
                  <a:fillRect t="-2105" r="-255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o diff forms" hidden="1">
                <a:extLst>
                  <a:ext uri="{FF2B5EF4-FFF2-40B4-BE49-F238E27FC236}">
                    <a16:creationId xmlns:a16="http://schemas.microsoft.com/office/drawing/2014/main" id="{8AD5712A-AD2A-4ED7-B06E-8105C1666977}"/>
                  </a:ext>
                </a:extLst>
              </p:cNvPr>
              <p:cNvSpPr txBox="1"/>
              <p:nvPr/>
            </p:nvSpPr>
            <p:spPr>
              <a:xfrm>
                <a:off x="6224592" y="4688902"/>
                <a:ext cx="5457825" cy="924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=2,…, 8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±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4" name="to diff forms" hidden="1">
                <a:extLst>
                  <a:ext uri="{FF2B5EF4-FFF2-40B4-BE49-F238E27FC236}">
                    <a16:creationId xmlns:a16="http://schemas.microsoft.com/office/drawing/2014/main" id="{8AD5712A-AD2A-4ED7-B06E-8105C166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92" y="4688902"/>
                <a:ext cx="5457825" cy="924484"/>
              </a:xfrm>
              <a:prstGeom prst="rect">
                <a:avLst/>
              </a:prstGeom>
              <a:blipFill>
                <a:blip r:embed="rId8"/>
                <a:stretch>
                  <a:fillRect t="-141892" b="-19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0D5272A-60CC-564E-8B3B-55EBCCEC6D98}"/>
              </a:ext>
            </a:extLst>
          </p:cNvPr>
          <p:cNvGrpSpPr/>
          <p:nvPr/>
        </p:nvGrpSpPr>
        <p:grpSpPr>
          <a:xfrm>
            <a:off x="7970048" y="4498020"/>
            <a:ext cx="1481139" cy="867700"/>
            <a:chOff x="4707733" y="4486269"/>
            <a:chExt cx="1481138" cy="8676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z1)">
                  <a:extLst>
                    <a:ext uri="{FF2B5EF4-FFF2-40B4-BE49-F238E27FC236}">
                      <a16:creationId xmlns:a16="http://schemas.microsoft.com/office/drawing/2014/main" id="{1C444C8E-6D7B-4FEE-875A-62A82BDDF72C}"/>
                    </a:ext>
                  </a:extLst>
                </p:cNvPr>
                <p:cNvSpPr txBox="1"/>
                <p:nvPr/>
              </p:nvSpPr>
              <p:spPr>
                <a:xfrm>
                  <a:off x="4707733" y="5046191"/>
                  <a:ext cx="148113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000"/>
                </a:p>
              </p:txBody>
            </p:sp>
          </mc:Choice>
          <mc:Fallback>
            <p:sp>
              <p:nvSpPr>
                <p:cNvPr id="22" name="p(z1)">
                  <a:extLst>
                    <a:ext uri="{FF2B5EF4-FFF2-40B4-BE49-F238E27FC236}">
                      <a16:creationId xmlns:a16="http://schemas.microsoft.com/office/drawing/2014/main" id="{1C444C8E-6D7B-4FEE-875A-62A82BDDF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733" y="5046191"/>
                  <a:ext cx="148113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ED7070-774F-4D25-A0B2-AEFAB1C36864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5448302" y="4486269"/>
              <a:ext cx="423864" cy="5599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58693E-E460-3D4E-92CE-2F64165AE045}"/>
              </a:ext>
            </a:extLst>
          </p:cNvPr>
          <p:cNvGrpSpPr/>
          <p:nvPr/>
        </p:nvGrpSpPr>
        <p:grpSpPr>
          <a:xfrm>
            <a:off x="11220456" y="4232399"/>
            <a:ext cx="1481139" cy="1155066"/>
            <a:chOff x="7958141" y="4220647"/>
            <a:chExt cx="1481138" cy="11550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sqrt(pipj)">
                  <a:extLst>
                    <a:ext uri="{FF2B5EF4-FFF2-40B4-BE49-F238E27FC236}">
                      <a16:creationId xmlns:a16="http://schemas.microsoft.com/office/drawing/2014/main" id="{D1CBE6AE-0471-45A8-97EE-7D8BE605AEBD}"/>
                    </a:ext>
                  </a:extLst>
                </p:cNvPr>
                <p:cNvSpPr txBox="1"/>
                <p:nvPr/>
              </p:nvSpPr>
              <p:spPr>
                <a:xfrm>
                  <a:off x="7958141" y="4812032"/>
                  <a:ext cx="1481138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23" name="sqrt(pipj)">
                  <a:extLst>
                    <a:ext uri="{FF2B5EF4-FFF2-40B4-BE49-F238E27FC236}">
                      <a16:creationId xmlns:a16="http://schemas.microsoft.com/office/drawing/2014/main" id="{D1CBE6AE-0471-45A8-97EE-7D8BE605A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141" y="4812032"/>
                  <a:ext cx="1481138" cy="563680"/>
                </a:xfrm>
                <a:prstGeom prst="rect">
                  <a:avLst/>
                </a:prstGeom>
                <a:blipFill>
                  <a:blip r:embed="rId10"/>
                  <a:stretch>
                    <a:fillRect l="-34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681A2C-4640-4AC2-815C-32C95B340D8E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8072440" y="4220647"/>
              <a:ext cx="626271" cy="591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d (i)">
                <a:extLst>
                  <a:ext uri="{FF2B5EF4-FFF2-40B4-BE49-F238E27FC236}">
                    <a16:creationId xmlns:a16="http://schemas.microsoft.com/office/drawing/2014/main" id="{66FB3F38-74C9-41B1-A0E6-456A79AEE87C}"/>
                  </a:ext>
                </a:extLst>
              </p:cNvPr>
              <p:cNvSpPr/>
              <p:nvPr/>
            </p:nvSpPr>
            <p:spPr>
              <a:xfrm>
                <a:off x="4564864" y="5671845"/>
                <a:ext cx="8715375" cy="1147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</a:rPr>
                  <a:t>We want to show (I):</a:t>
                </a:r>
                <a:r>
                  <a:rPr lang="en-US" sz="2000"/>
                  <a:t> </a:t>
                </a:r>
                <a:endParaRPr lang="en-US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≥2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31" name="cond (i)">
                <a:extLst>
                  <a:ext uri="{FF2B5EF4-FFF2-40B4-BE49-F238E27FC236}">
                    <a16:creationId xmlns:a16="http://schemas.microsoft.com/office/drawing/2014/main" id="{66FB3F38-74C9-41B1-A0E6-456A79AEE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864" y="5671845"/>
                <a:ext cx="8715375" cy="1147045"/>
              </a:xfrm>
              <a:prstGeom prst="rect">
                <a:avLst/>
              </a:prstGeom>
              <a:blipFill>
                <a:blip r:embed="rId11"/>
                <a:stretch>
                  <a:fillRect l="-581" t="-65934" b="-127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8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262347" y="3234724"/>
                <a:ext cx="9517672" cy="1034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347" y="3234724"/>
                <a:ext cx="9517672" cy="1034642"/>
              </a:xfrm>
              <a:prstGeom prst="rect">
                <a:avLst/>
              </a:prstGeom>
              <a:blipFill>
                <a:blip r:embed="rId2"/>
                <a:stretch>
                  <a:fillRect t="-7317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33604" y="4491983"/>
                <a:ext cx="11385089" cy="1366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4" y="4491983"/>
                <a:ext cx="11385089" cy="13663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9905-F4EC-E645-8C44-BFCEBE8C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6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p &gt;= 0">
            <a:extLst>
              <a:ext uri="{FF2B5EF4-FFF2-40B4-BE49-F238E27FC236}">
                <a16:creationId xmlns:a16="http://schemas.microsoft.com/office/drawing/2014/main" id="{3D8D1A48-845F-47BE-A76D-2E1E9357705D}"/>
              </a:ext>
            </a:extLst>
          </p:cNvPr>
          <p:cNvGrpSpPr/>
          <p:nvPr/>
        </p:nvGrpSpPr>
        <p:grpSpPr>
          <a:xfrm>
            <a:off x="904876" y="0"/>
            <a:ext cx="7798041" cy="6858000"/>
            <a:chOff x="-1228726" y="0"/>
            <a:chExt cx="7798041" cy="6858000"/>
          </a:xfrm>
        </p:grpSpPr>
        <p:pic>
          <p:nvPicPr>
            <p:cNvPr id="52" name="nonnegative">
              <a:extLst>
                <a:ext uri="{FF2B5EF4-FFF2-40B4-BE49-F238E27FC236}">
                  <a16:creationId xmlns:a16="http://schemas.microsoft.com/office/drawing/2014/main" id="{B5F61799-A3E9-4247-A4A5-2AB0CE78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0" name="p nonneg -&gt;">
              <a:extLst>
                <a:ext uri="{FF2B5EF4-FFF2-40B4-BE49-F238E27FC236}">
                  <a16:creationId xmlns:a16="http://schemas.microsoft.com/office/drawing/2014/main" id="{6E6C64A7-433D-4291-B584-E2397349C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180" y="919391"/>
              <a:ext cx="64691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/>
                <p:nvPr/>
              </p:nvSpPr>
              <p:spPr>
                <a:xfrm>
                  <a:off x="4100156" y="659595"/>
                  <a:ext cx="246915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156" y="659595"/>
                  <a:ext cx="246915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77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convex out">
            <a:extLst>
              <a:ext uri="{FF2B5EF4-FFF2-40B4-BE49-F238E27FC236}">
                <a16:creationId xmlns:a16="http://schemas.microsoft.com/office/drawing/2014/main" id="{021F3EB1-E254-954B-961B-20AE82B8202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33" y="0"/>
            <a:ext cx="6858000" cy="6858000"/>
          </a:xfrm>
          <a:prstGeom prst="rect">
            <a:avLst/>
          </a:prstGeom>
        </p:spPr>
      </p:pic>
      <p:grpSp>
        <p:nvGrpSpPr>
          <p:cNvPr id="27" name="p convex -&gt;">
            <a:extLst>
              <a:ext uri="{FF2B5EF4-FFF2-40B4-BE49-F238E27FC236}">
                <a16:creationId xmlns:a16="http://schemas.microsoft.com/office/drawing/2014/main" id="{C1F69B2D-3CF7-3745-AFBE-0BD78150913F}"/>
              </a:ext>
            </a:extLst>
          </p:cNvPr>
          <p:cNvGrpSpPr/>
          <p:nvPr/>
        </p:nvGrpSpPr>
        <p:grpSpPr>
          <a:xfrm>
            <a:off x="2012353" y="4362964"/>
            <a:ext cx="1892289" cy="922764"/>
            <a:chOff x="-121250" y="4362965"/>
            <a:chExt cx="1892289" cy="1248824"/>
          </a:xfrm>
        </p:grpSpPr>
        <p:cxnSp>
          <p:nvCxnSpPr>
            <p:cNvPr id="29" name="p convex -&gt;">
              <a:extLst>
                <a:ext uri="{FF2B5EF4-FFF2-40B4-BE49-F238E27FC236}">
                  <a16:creationId xmlns:a16="http://schemas.microsoft.com/office/drawing/2014/main" id="{A02849D1-DC52-D24A-9435-220A3FE7D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" y="4362965"/>
              <a:ext cx="1085239" cy="462242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p convex">
                  <a:extLst>
                    <a:ext uri="{FF2B5EF4-FFF2-40B4-BE49-F238E27FC236}">
                      <a16:creationId xmlns:a16="http://schemas.microsoft.com/office/drawing/2014/main" id="{F7193CB4-0A7B-8E47-A14A-346A823C3587}"/>
                    </a:ext>
                  </a:extLst>
                </p:cNvPr>
                <p:cNvSpPr txBox="1"/>
                <p:nvPr/>
              </p:nvSpPr>
              <p:spPr>
                <a:xfrm>
                  <a:off x="-121250" y="4862035"/>
                  <a:ext cx="1866289" cy="749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conve𝒙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)≽0</m:t>
                        </m:r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30" name="p convex">
                  <a:extLst>
                    <a:ext uri="{FF2B5EF4-FFF2-40B4-BE49-F238E27FC236}">
                      <a16:creationId xmlns:a16="http://schemas.microsoft.com/office/drawing/2014/main" id="{F7193CB4-0A7B-8E47-A14A-346A823C3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250" y="4862035"/>
                  <a:ext cx="1866289" cy="749754"/>
                </a:xfrm>
                <a:prstGeom prst="rect">
                  <a:avLst/>
                </a:prstGeom>
                <a:blipFill>
                  <a:blip r:embed="rId6"/>
                  <a:stretch>
                    <a:fillRect t="-1363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convex implies nonneg">
            <a:extLst>
              <a:ext uri="{FF2B5EF4-FFF2-40B4-BE49-F238E27FC236}">
                <a16:creationId xmlns:a16="http://schemas.microsoft.com/office/drawing/2014/main" id="{0F4C0132-8CE2-9841-B98C-990C3339BA39}"/>
              </a:ext>
            </a:extLst>
          </p:cNvPr>
          <p:cNvGrpSpPr/>
          <p:nvPr/>
        </p:nvGrpSpPr>
        <p:grpSpPr>
          <a:xfrm>
            <a:off x="8437948" y="659600"/>
            <a:ext cx="6295937" cy="369333"/>
            <a:chOff x="6096000" y="1720652"/>
            <a:chExt cx="6295937" cy="369331"/>
          </a:xfrm>
        </p:grpSpPr>
        <p:sp>
          <p:nvSpPr>
            <p:cNvPr id="32" name="text">
              <a:extLst>
                <a:ext uri="{FF2B5EF4-FFF2-40B4-BE49-F238E27FC236}">
                  <a16:creationId xmlns:a16="http://schemas.microsoft.com/office/drawing/2014/main" id="{FFACD9C7-0C15-134D-A72A-45A34FD35879}"/>
                </a:ext>
              </a:extLst>
            </p:cNvPr>
            <p:cNvSpPr txBox="1"/>
            <p:nvPr/>
          </p:nvSpPr>
          <p:spPr>
            <a:xfrm>
              <a:off x="6096000" y="1720652"/>
              <a:ext cx="62959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Convex</a:t>
              </a:r>
              <a:r>
                <a:rPr lang="en-US">
                  <a:latin typeface="Futura Medium" panose="020B0602020204020303" pitchFamily="34" charset="-79"/>
                  <a:cs typeface="Futura Medium" panose="020B0602020204020303" pitchFamily="34" charset="-79"/>
                </a:rPr>
                <a:t> 		Nonnegative </a:t>
              </a:r>
              <a:r>
                <a:rPr lang="en-US" b="1">
                  <a:latin typeface="Monaco" pitchFamily="2" charset="77"/>
                  <a:cs typeface="Futura Medium" panose="020B0602020204020303" pitchFamily="34" charset="-79"/>
                </a:rPr>
                <a:t>?</a:t>
              </a:r>
            </a:p>
          </p:txBody>
        </p:sp>
        <p:sp>
          <p:nvSpPr>
            <p:cNvPr id="33" name="arrow">
              <a:extLst>
                <a:ext uri="{FF2B5EF4-FFF2-40B4-BE49-F238E27FC236}">
                  <a16:creationId xmlns:a16="http://schemas.microsoft.com/office/drawing/2014/main" id="{A9AD856A-4276-3940-9D9B-85AAC9626114}"/>
                </a:ext>
              </a:extLst>
            </p:cNvPr>
            <p:cNvSpPr/>
            <p:nvPr/>
          </p:nvSpPr>
          <p:spPr>
            <a:xfrm>
              <a:off x="7173558" y="1810689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euler">
                <a:extLst>
                  <a:ext uri="{FF2B5EF4-FFF2-40B4-BE49-F238E27FC236}">
                    <a16:creationId xmlns:a16="http://schemas.microsoft.com/office/drawing/2014/main" id="{04FFA409-B072-CD4C-90DD-A06F31E4605F}"/>
                  </a:ext>
                </a:extLst>
              </p:cNvPr>
              <p:cNvSpPr txBox="1"/>
              <p:nvPr/>
            </p:nvSpPr>
            <p:spPr>
              <a:xfrm>
                <a:off x="8229605" y="1503589"/>
                <a:ext cx="5248183" cy="1901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Yes!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Euler: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Futura Medium" panose="020B0602020204020303" pitchFamily="34" charset="-79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𝒙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Futura Medium" panose="020B0602020204020303" pitchFamily="34" charset="-79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𝒙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𝑇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  <a:cs typeface="Futura Medium" panose="020B0602020204020303" pitchFamily="34" charset="-79"/>
                        </a:rPr>
                        <m:t>𝛻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Futura Medium" panose="020B0602020204020303" pitchFamily="34" charset="-79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Futura Medium" panose="020B0602020204020303" pitchFamily="34" charset="-79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cs typeface="Futura Medium" panose="020B0602020204020303" pitchFamily="34" charset="-79"/>
                </a:endParaRPr>
              </a:p>
              <a:p>
                <a:pPr algn="ctr"/>
                <a:r>
                  <a:rPr lang="en-US" sz="2400" dirty="0">
                    <a:cs typeface="Futura Medium" panose="020B0602020204020303" pitchFamily="34" charset="-79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Futura Medium" panose="020B0602020204020303" pitchFamily="34" charset="-79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Futura Medium" panose="020B0602020204020303" pitchFamily="34" charset="-79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Futura Medium" panose="020B0602020204020303" pitchFamily="34" charset="-79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Futura Medium" panose="020B0602020204020303" pitchFamily="34" charset="-79"/>
                              </a:rPr>
                              <m:t>−1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𝛻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𝒙</m:t>
                    </m:r>
                  </m:oMath>
                </a14:m>
                <a:endParaRPr lang="en-US" sz="24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44" name="euler">
                <a:extLst>
                  <a:ext uri="{FF2B5EF4-FFF2-40B4-BE49-F238E27FC236}">
                    <a16:creationId xmlns:a16="http://schemas.microsoft.com/office/drawing/2014/main" id="{04FFA409-B072-CD4C-90DD-A06F31E46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5" y="1503589"/>
                <a:ext cx="5248183" cy="1901674"/>
              </a:xfrm>
              <a:prstGeom prst="rect">
                <a:avLst/>
              </a:prstGeom>
              <a:blipFill>
                <a:blip r:embed="rId7"/>
                <a:stretch>
                  <a:fillRect l="-969" t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 x^2+y^2">
            <a:extLst>
              <a:ext uri="{FF2B5EF4-FFF2-40B4-BE49-F238E27FC236}">
                <a16:creationId xmlns:a16="http://schemas.microsoft.com/office/drawing/2014/main" id="{27E88711-D792-CE46-9D72-61A1A24317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78" y="3429004"/>
            <a:ext cx="4562383" cy="23431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7C888-8C81-DA4C-AECB-1D23354E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7926D2-8CAD-4274-A5BA-3A2B4E4F4CF6}"/>
                  </a:ext>
                </a:extLst>
              </p:cNvPr>
              <p:cNvSpPr txBox="1"/>
              <p:nvPr/>
            </p:nvSpPr>
            <p:spPr>
              <a:xfrm>
                <a:off x="8395856" y="824708"/>
                <a:ext cx="5929747" cy="3429051"/>
              </a:xfrm>
              <a:custGeom>
                <a:avLst/>
                <a:gdLst>
                  <a:gd name="connsiteX0" fmla="*/ 0 w 5929747"/>
                  <a:gd name="connsiteY0" fmla="*/ 0 h 3429051"/>
                  <a:gd name="connsiteX1" fmla="*/ 599563 w 5929747"/>
                  <a:gd name="connsiteY1" fmla="*/ 0 h 3429051"/>
                  <a:gd name="connsiteX2" fmla="*/ 1080532 w 5929747"/>
                  <a:gd name="connsiteY2" fmla="*/ 0 h 3429051"/>
                  <a:gd name="connsiteX3" fmla="*/ 1857987 w 5929747"/>
                  <a:gd name="connsiteY3" fmla="*/ 0 h 3429051"/>
                  <a:gd name="connsiteX4" fmla="*/ 2457551 w 5929747"/>
                  <a:gd name="connsiteY4" fmla="*/ 0 h 3429051"/>
                  <a:gd name="connsiteX5" fmla="*/ 3057114 w 5929747"/>
                  <a:gd name="connsiteY5" fmla="*/ 0 h 3429051"/>
                  <a:gd name="connsiteX6" fmla="*/ 3834570 w 5929747"/>
                  <a:gd name="connsiteY6" fmla="*/ 0 h 3429051"/>
                  <a:gd name="connsiteX7" fmla="*/ 4374836 w 5929747"/>
                  <a:gd name="connsiteY7" fmla="*/ 0 h 3429051"/>
                  <a:gd name="connsiteX8" fmla="*/ 5152291 w 5929747"/>
                  <a:gd name="connsiteY8" fmla="*/ 0 h 3429051"/>
                  <a:gd name="connsiteX9" fmla="*/ 5929747 w 5929747"/>
                  <a:gd name="connsiteY9" fmla="*/ 0 h 3429051"/>
                  <a:gd name="connsiteX10" fmla="*/ 5929747 w 5929747"/>
                  <a:gd name="connsiteY10" fmla="*/ 685810 h 3429051"/>
                  <a:gd name="connsiteX11" fmla="*/ 5929747 w 5929747"/>
                  <a:gd name="connsiteY11" fmla="*/ 1371620 h 3429051"/>
                  <a:gd name="connsiteX12" fmla="*/ 5929747 w 5929747"/>
                  <a:gd name="connsiteY12" fmla="*/ 2091721 h 3429051"/>
                  <a:gd name="connsiteX13" fmla="*/ 5929747 w 5929747"/>
                  <a:gd name="connsiteY13" fmla="*/ 2674660 h 3429051"/>
                  <a:gd name="connsiteX14" fmla="*/ 5929747 w 5929747"/>
                  <a:gd name="connsiteY14" fmla="*/ 3429051 h 3429051"/>
                  <a:gd name="connsiteX15" fmla="*/ 5270886 w 5929747"/>
                  <a:gd name="connsiteY15" fmla="*/ 3429051 h 3429051"/>
                  <a:gd name="connsiteX16" fmla="*/ 4612025 w 5929747"/>
                  <a:gd name="connsiteY16" fmla="*/ 3429051 h 3429051"/>
                  <a:gd name="connsiteX17" fmla="*/ 3834570 w 5929747"/>
                  <a:gd name="connsiteY17" fmla="*/ 3429051 h 3429051"/>
                  <a:gd name="connsiteX18" fmla="*/ 3175709 w 5929747"/>
                  <a:gd name="connsiteY18" fmla="*/ 3429051 h 3429051"/>
                  <a:gd name="connsiteX19" fmla="*/ 2694741 w 5929747"/>
                  <a:gd name="connsiteY19" fmla="*/ 3429051 h 3429051"/>
                  <a:gd name="connsiteX20" fmla="*/ 2154475 w 5929747"/>
                  <a:gd name="connsiteY20" fmla="*/ 3429051 h 3429051"/>
                  <a:gd name="connsiteX21" fmla="*/ 1377019 w 5929747"/>
                  <a:gd name="connsiteY21" fmla="*/ 3429051 h 3429051"/>
                  <a:gd name="connsiteX22" fmla="*/ 718158 w 5929747"/>
                  <a:gd name="connsiteY22" fmla="*/ 3429051 h 3429051"/>
                  <a:gd name="connsiteX23" fmla="*/ 0 w 5929747"/>
                  <a:gd name="connsiteY23" fmla="*/ 3429051 h 3429051"/>
                  <a:gd name="connsiteX24" fmla="*/ 0 w 5929747"/>
                  <a:gd name="connsiteY24" fmla="*/ 2743241 h 3429051"/>
                  <a:gd name="connsiteX25" fmla="*/ 0 w 5929747"/>
                  <a:gd name="connsiteY25" fmla="*/ 2160302 h 3429051"/>
                  <a:gd name="connsiteX26" fmla="*/ 0 w 5929747"/>
                  <a:gd name="connsiteY26" fmla="*/ 1577363 h 3429051"/>
                  <a:gd name="connsiteX27" fmla="*/ 0 w 5929747"/>
                  <a:gd name="connsiteY27" fmla="*/ 857263 h 3429051"/>
                  <a:gd name="connsiteX28" fmla="*/ 0 w 5929747"/>
                  <a:gd name="connsiteY28" fmla="*/ 0 h 3429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929747" h="3429051" extrusionOk="0">
                    <a:moveTo>
                      <a:pt x="0" y="0"/>
                    </a:moveTo>
                    <a:cubicBezTo>
                      <a:pt x="290931" y="17069"/>
                      <a:pt x="356303" y="-12695"/>
                      <a:pt x="599563" y="0"/>
                    </a:cubicBezTo>
                    <a:cubicBezTo>
                      <a:pt x="842823" y="12695"/>
                      <a:pt x="880809" y="-21794"/>
                      <a:pt x="1080532" y="0"/>
                    </a:cubicBezTo>
                    <a:cubicBezTo>
                      <a:pt x="1280255" y="21794"/>
                      <a:pt x="1680185" y="8800"/>
                      <a:pt x="1857987" y="0"/>
                    </a:cubicBezTo>
                    <a:cubicBezTo>
                      <a:pt x="2035790" y="-8800"/>
                      <a:pt x="2296704" y="-12404"/>
                      <a:pt x="2457551" y="0"/>
                    </a:cubicBezTo>
                    <a:cubicBezTo>
                      <a:pt x="2618398" y="12404"/>
                      <a:pt x="2833560" y="-1358"/>
                      <a:pt x="3057114" y="0"/>
                    </a:cubicBezTo>
                    <a:cubicBezTo>
                      <a:pt x="3280668" y="1358"/>
                      <a:pt x="3475359" y="5750"/>
                      <a:pt x="3834570" y="0"/>
                    </a:cubicBezTo>
                    <a:cubicBezTo>
                      <a:pt x="4193781" y="-5750"/>
                      <a:pt x="4144820" y="-7839"/>
                      <a:pt x="4374836" y="0"/>
                    </a:cubicBezTo>
                    <a:cubicBezTo>
                      <a:pt x="4604852" y="7839"/>
                      <a:pt x="4837033" y="-736"/>
                      <a:pt x="5152291" y="0"/>
                    </a:cubicBezTo>
                    <a:cubicBezTo>
                      <a:pt x="5467550" y="736"/>
                      <a:pt x="5625372" y="31182"/>
                      <a:pt x="5929747" y="0"/>
                    </a:cubicBezTo>
                    <a:cubicBezTo>
                      <a:pt x="5938912" y="226310"/>
                      <a:pt x="5954685" y="503988"/>
                      <a:pt x="5929747" y="685810"/>
                    </a:cubicBezTo>
                    <a:cubicBezTo>
                      <a:pt x="5904810" y="867632"/>
                      <a:pt x="5910725" y="1136345"/>
                      <a:pt x="5929747" y="1371620"/>
                    </a:cubicBezTo>
                    <a:cubicBezTo>
                      <a:pt x="5948770" y="1606895"/>
                      <a:pt x="5923042" y="1804961"/>
                      <a:pt x="5929747" y="2091721"/>
                    </a:cubicBezTo>
                    <a:cubicBezTo>
                      <a:pt x="5936452" y="2378481"/>
                      <a:pt x="5940776" y="2491385"/>
                      <a:pt x="5929747" y="2674660"/>
                    </a:cubicBezTo>
                    <a:cubicBezTo>
                      <a:pt x="5918718" y="2857935"/>
                      <a:pt x="5932369" y="3228211"/>
                      <a:pt x="5929747" y="3429051"/>
                    </a:cubicBezTo>
                    <a:cubicBezTo>
                      <a:pt x="5748581" y="3441684"/>
                      <a:pt x="5505524" y="3435278"/>
                      <a:pt x="5270886" y="3429051"/>
                    </a:cubicBezTo>
                    <a:cubicBezTo>
                      <a:pt x="5036248" y="3422824"/>
                      <a:pt x="4867215" y="3461651"/>
                      <a:pt x="4612025" y="3429051"/>
                    </a:cubicBezTo>
                    <a:cubicBezTo>
                      <a:pt x="4356835" y="3396451"/>
                      <a:pt x="4072455" y="3391565"/>
                      <a:pt x="3834570" y="3429051"/>
                    </a:cubicBezTo>
                    <a:cubicBezTo>
                      <a:pt x="3596685" y="3466537"/>
                      <a:pt x="3353465" y="3413215"/>
                      <a:pt x="3175709" y="3429051"/>
                    </a:cubicBezTo>
                    <a:cubicBezTo>
                      <a:pt x="2997953" y="3444887"/>
                      <a:pt x="2892748" y="3435068"/>
                      <a:pt x="2694741" y="3429051"/>
                    </a:cubicBezTo>
                    <a:cubicBezTo>
                      <a:pt x="2496734" y="3423034"/>
                      <a:pt x="2277008" y="3448279"/>
                      <a:pt x="2154475" y="3429051"/>
                    </a:cubicBezTo>
                    <a:cubicBezTo>
                      <a:pt x="2031942" y="3409823"/>
                      <a:pt x="1692252" y="3395997"/>
                      <a:pt x="1377019" y="3429051"/>
                    </a:cubicBezTo>
                    <a:cubicBezTo>
                      <a:pt x="1061786" y="3462105"/>
                      <a:pt x="880943" y="3439068"/>
                      <a:pt x="718158" y="3429051"/>
                    </a:cubicBezTo>
                    <a:cubicBezTo>
                      <a:pt x="555373" y="3419034"/>
                      <a:pt x="322728" y="3440201"/>
                      <a:pt x="0" y="3429051"/>
                    </a:cubicBezTo>
                    <a:cubicBezTo>
                      <a:pt x="33579" y="3235693"/>
                      <a:pt x="-16024" y="3037302"/>
                      <a:pt x="0" y="2743241"/>
                    </a:cubicBezTo>
                    <a:cubicBezTo>
                      <a:pt x="16024" y="2449180"/>
                      <a:pt x="3345" y="2421195"/>
                      <a:pt x="0" y="2160302"/>
                    </a:cubicBezTo>
                    <a:cubicBezTo>
                      <a:pt x="-3345" y="1899409"/>
                      <a:pt x="-25464" y="1814579"/>
                      <a:pt x="0" y="1577363"/>
                    </a:cubicBezTo>
                    <a:cubicBezTo>
                      <a:pt x="25464" y="1340147"/>
                      <a:pt x="-20641" y="1029908"/>
                      <a:pt x="0" y="857263"/>
                    </a:cubicBezTo>
                    <a:cubicBezTo>
                      <a:pt x="20641" y="684618"/>
                      <a:pt x="-17246" y="329724"/>
                      <a:pt x="0" y="0"/>
                    </a:cubicBezTo>
                    <a:close/>
                  </a:path>
                </a:pathLst>
              </a:custGeom>
              <a:noFill/>
              <a:ln w="47625" cap="rnd" cmpd="sng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lIns="45720" tIns="45720" rIns="45720" bIns="45720" rtlCol="0" anchor="ctr" anchorCtr="0">
                <a:no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Restatement of </a:t>
                </a:r>
                <a:r>
                  <a:rPr lang="en-US" sz="2000" b="1" err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Thm</a:t>
                </a:r>
                <a:r>
                  <a:rPr lang="en-US" sz="2000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:</a:t>
                </a:r>
              </a:p>
              <a:p>
                <a:endParaRPr lang="en-US" sz="2000" b="1">
                  <a:solidFill>
                    <a:srgbClr val="C00000"/>
                  </a:solidFill>
                  <a:latin typeface="Monaco" pitchFamily="2" charset="77"/>
                  <a:cs typeface="Futura Medium" panose="020B0602020204020303" pitchFamily="34" charset="-79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∃ </m:t>
                    </m:r>
                  </m:oMath>
                </a14:m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universal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000" err="1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s.t.</a:t>
                </a:r>
                <a:endParaRPr lang="en-US" sz="200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endParaRPr lang="en-US" sz="2000" b="1">
                  <a:latin typeface="Monaco" pitchFamily="2" charset="77"/>
                  <a:cs typeface="Futura Medium" panose="020B0602020204020303" pitchFamily="34" charset="-79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rgbClr val="C00000"/>
                  </a:solidFill>
                  <a:latin typeface="Monaco" pitchFamily="2" charset="77"/>
                  <a:cs typeface="Futura Medium" panose="020B0602020204020303" pitchFamily="34" charset="-79"/>
                </a:endParaRPr>
              </a:p>
              <a:p>
                <a:pPr algn="ctr"/>
                <a:endParaRPr lang="en-US" sz="2000" b="1">
                  <a:solidFill>
                    <a:srgbClr val="C00000"/>
                  </a:solidFill>
                  <a:latin typeface="Monaco" pitchFamily="2" charset="77"/>
                  <a:cs typeface="Futura Medium" panose="020B0602020204020303" pitchFamily="34" charset="-79"/>
                </a:endParaRPr>
              </a:p>
              <a:p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for every </a:t>
                </a:r>
                <a:r>
                  <a:rPr lang="en-US" sz="200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bivariate</a:t>
                </a:r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000" err="1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conve</a:t>
                </a:r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𝒙 form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𝑞</m:t>
                    </m:r>
                  </m:oMath>
                </a14:m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of degree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𝑑</m:t>
                    </m:r>
                  </m:oMath>
                </a14:m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/>
                        <a:cs typeface="Futura Medium" panose="020B0602020204020303" pitchFamily="34" charset="-79"/>
                      </a:rPr>
                      <m:t>𝑞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(1,0) = 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𝑞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(0, 1) = 1</m:t>
                    </m:r>
                  </m:oMath>
                </a14:m>
                <a:r>
                  <a:rPr lang="en-US" sz="200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7926D2-8CAD-4274-A5BA-3A2B4E4F4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856" y="824708"/>
                <a:ext cx="5929747" cy="3429051"/>
              </a:xfrm>
              <a:prstGeom prst="rect">
                <a:avLst/>
              </a:prstGeom>
              <a:blipFill>
                <a:blip r:embed="rId2"/>
                <a:stretch>
                  <a:fillRect l="-1055"/>
                </a:stretch>
              </a:blipFill>
              <a:ln w="47625" cap="rnd" cmpd="sng">
                <a:solidFill>
                  <a:schemeClr val="accent1"/>
                </a:solidFill>
                <a:round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929747"/>
                          <a:gd name="connsiteY0" fmla="*/ 0 h 3429051"/>
                          <a:gd name="connsiteX1" fmla="*/ 599563 w 5929747"/>
                          <a:gd name="connsiteY1" fmla="*/ 0 h 3429051"/>
                          <a:gd name="connsiteX2" fmla="*/ 1080532 w 5929747"/>
                          <a:gd name="connsiteY2" fmla="*/ 0 h 3429051"/>
                          <a:gd name="connsiteX3" fmla="*/ 1857987 w 5929747"/>
                          <a:gd name="connsiteY3" fmla="*/ 0 h 3429051"/>
                          <a:gd name="connsiteX4" fmla="*/ 2457551 w 5929747"/>
                          <a:gd name="connsiteY4" fmla="*/ 0 h 3429051"/>
                          <a:gd name="connsiteX5" fmla="*/ 3057114 w 5929747"/>
                          <a:gd name="connsiteY5" fmla="*/ 0 h 3429051"/>
                          <a:gd name="connsiteX6" fmla="*/ 3834570 w 5929747"/>
                          <a:gd name="connsiteY6" fmla="*/ 0 h 3429051"/>
                          <a:gd name="connsiteX7" fmla="*/ 4374836 w 5929747"/>
                          <a:gd name="connsiteY7" fmla="*/ 0 h 3429051"/>
                          <a:gd name="connsiteX8" fmla="*/ 5152291 w 5929747"/>
                          <a:gd name="connsiteY8" fmla="*/ 0 h 3429051"/>
                          <a:gd name="connsiteX9" fmla="*/ 5929747 w 5929747"/>
                          <a:gd name="connsiteY9" fmla="*/ 0 h 3429051"/>
                          <a:gd name="connsiteX10" fmla="*/ 5929747 w 5929747"/>
                          <a:gd name="connsiteY10" fmla="*/ 685810 h 3429051"/>
                          <a:gd name="connsiteX11" fmla="*/ 5929747 w 5929747"/>
                          <a:gd name="connsiteY11" fmla="*/ 1371620 h 3429051"/>
                          <a:gd name="connsiteX12" fmla="*/ 5929747 w 5929747"/>
                          <a:gd name="connsiteY12" fmla="*/ 2091721 h 3429051"/>
                          <a:gd name="connsiteX13" fmla="*/ 5929747 w 5929747"/>
                          <a:gd name="connsiteY13" fmla="*/ 2674660 h 3429051"/>
                          <a:gd name="connsiteX14" fmla="*/ 5929747 w 5929747"/>
                          <a:gd name="connsiteY14" fmla="*/ 3429051 h 3429051"/>
                          <a:gd name="connsiteX15" fmla="*/ 5270886 w 5929747"/>
                          <a:gd name="connsiteY15" fmla="*/ 3429051 h 3429051"/>
                          <a:gd name="connsiteX16" fmla="*/ 4612025 w 5929747"/>
                          <a:gd name="connsiteY16" fmla="*/ 3429051 h 3429051"/>
                          <a:gd name="connsiteX17" fmla="*/ 3834570 w 5929747"/>
                          <a:gd name="connsiteY17" fmla="*/ 3429051 h 3429051"/>
                          <a:gd name="connsiteX18" fmla="*/ 3175709 w 5929747"/>
                          <a:gd name="connsiteY18" fmla="*/ 3429051 h 3429051"/>
                          <a:gd name="connsiteX19" fmla="*/ 2694741 w 5929747"/>
                          <a:gd name="connsiteY19" fmla="*/ 3429051 h 3429051"/>
                          <a:gd name="connsiteX20" fmla="*/ 2154475 w 5929747"/>
                          <a:gd name="connsiteY20" fmla="*/ 3429051 h 3429051"/>
                          <a:gd name="connsiteX21" fmla="*/ 1377019 w 5929747"/>
                          <a:gd name="connsiteY21" fmla="*/ 3429051 h 3429051"/>
                          <a:gd name="connsiteX22" fmla="*/ 718158 w 5929747"/>
                          <a:gd name="connsiteY22" fmla="*/ 3429051 h 3429051"/>
                          <a:gd name="connsiteX23" fmla="*/ 0 w 5929747"/>
                          <a:gd name="connsiteY23" fmla="*/ 3429051 h 3429051"/>
                          <a:gd name="connsiteX24" fmla="*/ 0 w 5929747"/>
                          <a:gd name="connsiteY24" fmla="*/ 2743241 h 3429051"/>
                          <a:gd name="connsiteX25" fmla="*/ 0 w 5929747"/>
                          <a:gd name="connsiteY25" fmla="*/ 2160302 h 3429051"/>
                          <a:gd name="connsiteX26" fmla="*/ 0 w 5929747"/>
                          <a:gd name="connsiteY26" fmla="*/ 1577363 h 3429051"/>
                          <a:gd name="connsiteX27" fmla="*/ 0 w 5929747"/>
                          <a:gd name="connsiteY27" fmla="*/ 857263 h 3429051"/>
                          <a:gd name="connsiteX28" fmla="*/ 0 w 5929747"/>
                          <a:gd name="connsiteY28" fmla="*/ 0 h 34290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5929747" h="3429051" extrusionOk="0">
                            <a:moveTo>
                              <a:pt x="0" y="0"/>
                            </a:moveTo>
                            <a:cubicBezTo>
                              <a:pt x="290931" y="17069"/>
                              <a:pt x="356303" y="-12695"/>
                              <a:pt x="599563" y="0"/>
                            </a:cubicBezTo>
                            <a:cubicBezTo>
                              <a:pt x="842823" y="12695"/>
                              <a:pt x="880809" y="-21794"/>
                              <a:pt x="1080532" y="0"/>
                            </a:cubicBezTo>
                            <a:cubicBezTo>
                              <a:pt x="1280255" y="21794"/>
                              <a:pt x="1680185" y="8800"/>
                              <a:pt x="1857987" y="0"/>
                            </a:cubicBezTo>
                            <a:cubicBezTo>
                              <a:pt x="2035790" y="-8800"/>
                              <a:pt x="2296704" y="-12404"/>
                              <a:pt x="2457551" y="0"/>
                            </a:cubicBezTo>
                            <a:cubicBezTo>
                              <a:pt x="2618398" y="12404"/>
                              <a:pt x="2833560" y="-1358"/>
                              <a:pt x="3057114" y="0"/>
                            </a:cubicBezTo>
                            <a:cubicBezTo>
                              <a:pt x="3280668" y="1358"/>
                              <a:pt x="3475359" y="5750"/>
                              <a:pt x="3834570" y="0"/>
                            </a:cubicBezTo>
                            <a:cubicBezTo>
                              <a:pt x="4193781" y="-5750"/>
                              <a:pt x="4144820" y="-7839"/>
                              <a:pt x="4374836" y="0"/>
                            </a:cubicBezTo>
                            <a:cubicBezTo>
                              <a:pt x="4604852" y="7839"/>
                              <a:pt x="4837033" y="-736"/>
                              <a:pt x="5152291" y="0"/>
                            </a:cubicBezTo>
                            <a:cubicBezTo>
                              <a:pt x="5467550" y="736"/>
                              <a:pt x="5625372" y="31182"/>
                              <a:pt x="5929747" y="0"/>
                            </a:cubicBezTo>
                            <a:cubicBezTo>
                              <a:pt x="5938912" y="226310"/>
                              <a:pt x="5954685" y="503988"/>
                              <a:pt x="5929747" y="685810"/>
                            </a:cubicBezTo>
                            <a:cubicBezTo>
                              <a:pt x="5904810" y="867632"/>
                              <a:pt x="5910725" y="1136345"/>
                              <a:pt x="5929747" y="1371620"/>
                            </a:cubicBezTo>
                            <a:cubicBezTo>
                              <a:pt x="5948770" y="1606895"/>
                              <a:pt x="5923042" y="1804961"/>
                              <a:pt x="5929747" y="2091721"/>
                            </a:cubicBezTo>
                            <a:cubicBezTo>
                              <a:pt x="5936452" y="2378481"/>
                              <a:pt x="5940776" y="2491385"/>
                              <a:pt x="5929747" y="2674660"/>
                            </a:cubicBezTo>
                            <a:cubicBezTo>
                              <a:pt x="5918718" y="2857935"/>
                              <a:pt x="5932369" y="3228211"/>
                              <a:pt x="5929747" y="3429051"/>
                            </a:cubicBezTo>
                            <a:cubicBezTo>
                              <a:pt x="5748581" y="3441684"/>
                              <a:pt x="5505524" y="3435278"/>
                              <a:pt x="5270886" y="3429051"/>
                            </a:cubicBezTo>
                            <a:cubicBezTo>
                              <a:pt x="5036248" y="3422824"/>
                              <a:pt x="4867215" y="3461651"/>
                              <a:pt x="4612025" y="3429051"/>
                            </a:cubicBezTo>
                            <a:cubicBezTo>
                              <a:pt x="4356835" y="3396451"/>
                              <a:pt x="4072455" y="3391565"/>
                              <a:pt x="3834570" y="3429051"/>
                            </a:cubicBezTo>
                            <a:cubicBezTo>
                              <a:pt x="3596685" y="3466537"/>
                              <a:pt x="3353465" y="3413215"/>
                              <a:pt x="3175709" y="3429051"/>
                            </a:cubicBezTo>
                            <a:cubicBezTo>
                              <a:pt x="2997953" y="3444887"/>
                              <a:pt x="2892748" y="3435068"/>
                              <a:pt x="2694741" y="3429051"/>
                            </a:cubicBezTo>
                            <a:cubicBezTo>
                              <a:pt x="2496734" y="3423034"/>
                              <a:pt x="2277008" y="3448279"/>
                              <a:pt x="2154475" y="3429051"/>
                            </a:cubicBezTo>
                            <a:cubicBezTo>
                              <a:pt x="2031942" y="3409823"/>
                              <a:pt x="1692252" y="3395997"/>
                              <a:pt x="1377019" y="3429051"/>
                            </a:cubicBezTo>
                            <a:cubicBezTo>
                              <a:pt x="1061786" y="3462105"/>
                              <a:pt x="880943" y="3439068"/>
                              <a:pt x="718158" y="3429051"/>
                            </a:cubicBezTo>
                            <a:cubicBezTo>
                              <a:pt x="555373" y="3419034"/>
                              <a:pt x="322728" y="3440201"/>
                              <a:pt x="0" y="3429051"/>
                            </a:cubicBezTo>
                            <a:cubicBezTo>
                              <a:pt x="33579" y="3235693"/>
                              <a:pt x="-16024" y="3037302"/>
                              <a:pt x="0" y="2743241"/>
                            </a:cubicBezTo>
                            <a:cubicBezTo>
                              <a:pt x="16024" y="2449180"/>
                              <a:pt x="3345" y="2421195"/>
                              <a:pt x="0" y="2160302"/>
                            </a:cubicBezTo>
                            <a:cubicBezTo>
                              <a:pt x="-3345" y="1899409"/>
                              <a:pt x="-25464" y="1814579"/>
                              <a:pt x="0" y="1577363"/>
                            </a:cubicBezTo>
                            <a:cubicBezTo>
                              <a:pt x="25464" y="1340147"/>
                              <a:pt x="-20641" y="1029908"/>
                              <a:pt x="0" y="857263"/>
                            </a:cubicBezTo>
                            <a:cubicBezTo>
                              <a:pt x="20641" y="684618"/>
                              <a:pt x="-17246" y="32972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1019B-E4B1-FA43-BBF2-59CD22B6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43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7A3416-9012-40F6-8801-D5A41F374F7C}"/>
              </a:ext>
            </a:extLst>
          </p:cNvPr>
          <p:cNvCxnSpPr>
            <a:cxnSpLocks/>
          </p:cNvCxnSpPr>
          <p:nvPr/>
        </p:nvCxnSpPr>
        <p:spPr>
          <a:xfrm>
            <a:off x="3612543" y="898497"/>
            <a:ext cx="978008" cy="3665552"/>
          </a:xfrm>
          <a:prstGeom prst="straightConnector1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lane">
            <a:extLst>
              <a:ext uri="{FF2B5EF4-FFF2-40B4-BE49-F238E27FC236}">
                <a16:creationId xmlns:a16="http://schemas.microsoft.com/office/drawing/2014/main" id="{75946A4A-E5EF-4311-815F-E4EA8DB2C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" t="16839" r="30854" b="29816"/>
          <a:stretch/>
        </p:blipFill>
        <p:spPr>
          <a:xfrm>
            <a:off x="5131256" y="712593"/>
            <a:ext cx="10470751" cy="3159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51B4F-FE36-476E-9839-29CB4808DAAA}"/>
                  </a:ext>
                </a:extLst>
              </p:cNvPr>
              <p:cNvSpPr/>
              <p:nvPr/>
            </p:nvSpPr>
            <p:spPr>
              <a:xfrm>
                <a:off x="5886410" y="1884416"/>
                <a:ext cx="20274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320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7951B4F-FE36-476E-9839-29CB4808D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10" y="1884416"/>
                <a:ext cx="2027413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302281-2611-4D33-9782-84B4799EDCF1}"/>
                  </a:ext>
                </a:extLst>
              </p:cNvPr>
              <p:cNvSpPr/>
              <p:nvPr/>
            </p:nvSpPr>
            <p:spPr>
              <a:xfrm>
                <a:off x="6202190" y="2992808"/>
                <a:ext cx="202741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320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302281-2611-4D33-9782-84B4799ED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190" y="2992808"/>
                <a:ext cx="2027413" cy="584775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B03193F-51EC-424B-819B-166AA7605DC8}"/>
              </a:ext>
            </a:extLst>
          </p:cNvPr>
          <p:cNvSpPr txBox="1"/>
          <p:nvPr/>
        </p:nvSpPr>
        <p:spPr>
          <a:xfrm>
            <a:off x="11590580" y="5882571"/>
            <a:ext cx="2512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Slice Convex forms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2D498C-2A67-4991-AFBC-1FE28762B373}"/>
                  </a:ext>
                </a:extLst>
              </p:cNvPr>
              <p:cNvSpPr/>
              <p:nvPr/>
            </p:nvSpPr>
            <p:spPr>
              <a:xfrm>
                <a:off x="2737929" y="2958394"/>
                <a:ext cx="151870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max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2D498C-2A67-4991-AFBC-1FE28762B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929" y="2958394"/>
                <a:ext cx="1518708" cy="584775"/>
              </a:xfrm>
              <a:prstGeom prst="rect">
                <a:avLst/>
              </a:prstGeom>
              <a:blipFill>
                <a:blip r:embed="rId5"/>
                <a:stretch>
                  <a:fillRect l="-10924" t="-10638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66127E-C116-4C40-8D14-3D477B554E73}"/>
                  </a:ext>
                </a:extLst>
              </p:cNvPr>
              <p:cNvSpPr/>
              <p:nvPr/>
            </p:nvSpPr>
            <p:spPr>
              <a:xfrm>
                <a:off x="5978887" y="4050875"/>
                <a:ext cx="24740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66127E-C116-4C40-8D14-3D477B554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7" y="4050875"/>
                <a:ext cx="2474012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81B423-FDD9-4BD3-9C52-D9F4D24B4A45}"/>
                  </a:ext>
                </a:extLst>
              </p:cNvPr>
              <p:cNvSpPr/>
              <p:nvPr/>
            </p:nvSpPr>
            <p:spPr>
              <a:xfrm>
                <a:off x="11678875" y="3202375"/>
                <a:ext cx="24740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81B423-FDD9-4BD3-9C52-D9F4D24B4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8875" y="3202375"/>
                <a:ext cx="2474012" cy="307777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8179A285-B68B-44CE-9806-34572A9F7E6A}"/>
              </a:ext>
            </a:extLst>
          </p:cNvPr>
          <p:cNvSpPr/>
          <p:nvPr/>
        </p:nvSpPr>
        <p:spPr>
          <a:xfrm>
            <a:off x="7330882" y="3749669"/>
            <a:ext cx="194807" cy="1844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FDD78FC-6200-4F30-8B61-EEEE3E3857E8}"/>
              </a:ext>
            </a:extLst>
          </p:cNvPr>
          <p:cNvSpPr/>
          <p:nvPr/>
        </p:nvSpPr>
        <p:spPr>
          <a:xfrm>
            <a:off x="12846661" y="3117470"/>
            <a:ext cx="194807" cy="1844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357B65-5620-4AC8-ACE2-8BC8FF21D16B}"/>
                  </a:ext>
                </a:extLst>
              </p:cNvPr>
              <p:cNvSpPr/>
              <p:nvPr/>
            </p:nvSpPr>
            <p:spPr>
              <a:xfrm>
                <a:off x="4300484" y="290379"/>
                <a:ext cx="4581888" cy="658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Max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 ∀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2,2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357B65-5620-4AC8-ACE2-8BC8FF21D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484" y="290379"/>
                <a:ext cx="4581888" cy="658514"/>
              </a:xfrm>
              <a:prstGeom prst="rect">
                <a:avLst/>
              </a:prstGeom>
              <a:blipFill>
                <a:blip r:embed="rId8"/>
                <a:stretch>
                  <a:fillRect l="-1108"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16B9D1-CEA5-4AC6-97BD-6B0F33218D90}"/>
                  </a:ext>
                </a:extLst>
              </p:cNvPr>
              <p:cNvSpPr txBox="1"/>
              <p:nvPr/>
            </p:nvSpPr>
            <p:spPr>
              <a:xfrm>
                <a:off x="2660077" y="6325883"/>
                <a:ext cx="116655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4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36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16B9D1-CEA5-4AC6-97BD-6B0F3321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77" y="6325883"/>
                <a:ext cx="11665527" cy="307777"/>
              </a:xfrm>
              <a:prstGeom prst="rect">
                <a:avLst/>
              </a:prstGeom>
              <a:blipFill>
                <a:blip r:embed="rId9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E598F19-D9C7-4330-BF67-785BFEBCFB65}"/>
              </a:ext>
            </a:extLst>
          </p:cNvPr>
          <p:cNvGrpSpPr/>
          <p:nvPr/>
        </p:nvGrpSpPr>
        <p:grpSpPr>
          <a:xfrm>
            <a:off x="4033820" y="3356259"/>
            <a:ext cx="3222231" cy="3074534"/>
            <a:chOff x="2877743" y="702986"/>
            <a:chExt cx="3222231" cy="30745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2F4B66-DC59-43EA-9130-E1B70D354C52}"/>
                </a:ext>
              </a:extLst>
            </p:cNvPr>
            <p:cNvGrpSpPr/>
            <p:nvPr/>
          </p:nvGrpSpPr>
          <p:grpSpPr>
            <a:xfrm>
              <a:off x="3132814" y="708992"/>
              <a:ext cx="2967160" cy="2996316"/>
              <a:chOff x="3132814" y="708992"/>
              <a:chExt cx="2967160" cy="2996316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74DC167-A478-4AF5-B060-4264335204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1174" y="708992"/>
                <a:ext cx="0" cy="1828800"/>
              </a:xfrm>
              <a:prstGeom prst="straightConnector1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B89D724-F04D-4D00-9B38-8258218E13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1174" y="2515925"/>
                <a:ext cx="1828800" cy="0"/>
              </a:xfrm>
              <a:prstGeom prst="straightConnector1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AAA3F66-D401-4358-8624-1DA4932475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814" y="2514599"/>
                <a:ext cx="1138360" cy="1190709"/>
              </a:xfrm>
              <a:prstGeom prst="straightConnector1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D44039-EEDA-4C03-BE2F-C3160B4268A7}"/>
                    </a:ext>
                  </a:extLst>
                </p:cNvPr>
                <p:cNvSpPr txBox="1"/>
                <p:nvPr/>
              </p:nvSpPr>
              <p:spPr>
                <a:xfrm>
                  <a:off x="5840930" y="2099764"/>
                  <a:ext cx="2550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4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D44039-EEDA-4C03-BE2F-C3160B4268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0930" y="2099764"/>
                  <a:ext cx="25507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524" r="-476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F9B3ECA-CA48-4949-A0EA-0AA3743B620E}"/>
                    </a:ext>
                  </a:extLst>
                </p:cNvPr>
                <p:cNvSpPr txBox="1"/>
                <p:nvPr/>
              </p:nvSpPr>
              <p:spPr>
                <a:xfrm>
                  <a:off x="2877743" y="3500519"/>
                  <a:ext cx="2603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4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F9B3ECA-CA48-4949-A0EA-0AA3743B6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743" y="3500519"/>
                  <a:ext cx="26039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286" r="-4762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5E4956-3810-4167-A4DC-9DC810681E36}"/>
                    </a:ext>
                  </a:extLst>
                </p:cNvPr>
                <p:cNvSpPr txBox="1"/>
                <p:nvPr/>
              </p:nvSpPr>
              <p:spPr>
                <a:xfrm>
                  <a:off x="4403070" y="702986"/>
                  <a:ext cx="2603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accent4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5E4956-3810-4167-A4DC-9DC810681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070" y="702986"/>
                  <a:ext cx="26039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9524" r="-4762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611" y="2680407"/>
            <a:ext cx="7373229" cy="4114964"/>
          </a:xfrm>
          <a:prstGeom prst="rect">
            <a:avLst/>
          </a:prstGeom>
        </p:spPr>
      </p:pic>
      <p:pic>
        <p:nvPicPr>
          <p:cNvPr id="32" name="Picture 31" descr="A picture containing red, light&#10;&#10;Description automatically generated">
            <a:extLst>
              <a:ext uri="{FF2B5EF4-FFF2-40B4-BE49-F238E27FC236}">
                <a16:creationId xmlns:a16="http://schemas.microsoft.com/office/drawing/2014/main" id="{8467178C-2DBF-460E-8758-EA1E745B7F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290" b="91803" l="2532" r="96519">
                        <a14:foregroundMark x1="7595" y1="39344" x2="2848" y2="27322"/>
                        <a14:foregroundMark x1="2848" y1="27322" x2="9177" y2="36612"/>
                        <a14:foregroundMark x1="87342" y1="16940" x2="93038" y2="13115"/>
                        <a14:foregroundMark x1="96203" y1="11475" x2="96519" y2="10383"/>
                        <a14:foregroundMark x1="56646" y1="87432" x2="51899" y2="918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0658" y="2623338"/>
            <a:ext cx="5797759" cy="3357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B674D-A074-4F40-BE17-0E0875CB2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400EEA-0ECD-437B-B818-CCC1F8D2A7AD}"/>
                  </a:ext>
                </a:extLst>
              </p:cNvPr>
              <p:cNvSpPr/>
              <p:nvPr/>
            </p:nvSpPr>
            <p:spPr>
              <a:xfrm>
                <a:off x="2283361" y="5497580"/>
                <a:ext cx="4828951" cy="838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400EEA-0ECD-437B-B818-CCC1F8D2A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61" y="5497580"/>
                <a:ext cx="4828951" cy="838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ED1DF-8226-D144-A1DA-8CD8FDB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5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5C34-FA37-48AF-9D6D-BA8AA822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32" y="11222"/>
            <a:ext cx="11768968" cy="1325563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Proof of the complex Cauchy-Schwarz (1/2)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AFF000-0800-294A-A3A9-53D99838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33</a:t>
            </a:fld>
            <a:endParaRPr lang="en-US"/>
          </a:p>
        </p:txBody>
      </p:sp>
      <p:cxnSp>
        <p:nvCxnSpPr>
          <p:cNvPr id="7" name="hyper">
            <a:extLst>
              <a:ext uri="{FF2B5EF4-FFF2-40B4-BE49-F238E27FC236}">
                <a16:creationId xmlns:a16="http://schemas.microsoft.com/office/drawing/2014/main" id="{90F11897-37E1-4D73-A2A8-807B15781B49}"/>
              </a:ext>
            </a:extLst>
          </p:cNvPr>
          <p:cNvCxnSpPr/>
          <p:nvPr/>
        </p:nvCxnSpPr>
        <p:spPr>
          <a:xfrm>
            <a:off x="12754284" y="-18763"/>
            <a:ext cx="1675075" cy="262393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lb 1">
                <a:extLst>
                  <a:ext uri="{FF2B5EF4-FFF2-40B4-BE49-F238E27FC236}">
                    <a16:creationId xmlns:a16="http://schemas.microsoft.com/office/drawing/2014/main" id="{B9965179-2BFA-4A2D-8E08-65BA100E8BC9}"/>
                  </a:ext>
                </a:extLst>
              </p:cNvPr>
              <p:cNvSpPr/>
              <p:nvPr/>
            </p:nvSpPr>
            <p:spPr>
              <a:xfrm>
                <a:off x="2490098" y="3335698"/>
                <a:ext cx="2745447" cy="439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sz="2000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br>
                  <a:rPr lang="en-US" sz="2000" i="1">
                    <a:latin typeface="Futura Medium" panose="020B0602020204020303" pitchFamily="34" charset="-79"/>
                    <a:cs typeface="Futura Medium" panose="020B0602020204020303" pitchFamily="34" charset="-79"/>
                  </a:rPr>
                </a:br>
                <a:endParaRPr lang="en-US" sz="2000" i="1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4" name="lb 1">
                <a:extLst>
                  <a:ext uri="{FF2B5EF4-FFF2-40B4-BE49-F238E27FC236}">
                    <a16:creationId xmlns:a16="http://schemas.microsoft.com/office/drawing/2014/main" id="{B9965179-2BFA-4A2D-8E08-65BA100E8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098" y="3335698"/>
                <a:ext cx="2745447" cy="439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primal">
            <a:extLst>
              <a:ext uri="{FF2B5EF4-FFF2-40B4-BE49-F238E27FC236}">
                <a16:creationId xmlns:a16="http://schemas.microsoft.com/office/drawing/2014/main" id="{909BE60F-4EB6-DC45-BDF8-8E53667F8DCE}"/>
              </a:ext>
            </a:extLst>
          </p:cNvPr>
          <p:cNvGrpSpPr/>
          <p:nvPr/>
        </p:nvGrpSpPr>
        <p:grpSpPr>
          <a:xfrm>
            <a:off x="8591188" y="791207"/>
            <a:ext cx="5210255" cy="2507576"/>
            <a:chOff x="6457583" y="791207"/>
            <a:chExt cx="5210255" cy="2507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01766F1-4621-49E9-9AE3-D4E99255428A}"/>
                    </a:ext>
                  </a:extLst>
                </p:cNvPr>
                <p:cNvSpPr/>
                <p:nvPr/>
              </p:nvSpPr>
              <p:spPr>
                <a:xfrm>
                  <a:off x="7438627" y="791207"/>
                  <a:ext cx="4229211" cy="194343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 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≥0 ∀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01766F1-4621-49E9-9AE3-D4E9925542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8627" y="791207"/>
                  <a:ext cx="4229211" cy="194343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677388-B193-477C-B3B7-88A86CA95571}"/>
                </a:ext>
              </a:extLst>
            </p:cNvPr>
            <p:cNvSpPr txBox="1"/>
            <p:nvPr/>
          </p:nvSpPr>
          <p:spPr>
            <a:xfrm>
              <a:off x="6457583" y="2688336"/>
              <a:ext cx="3325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Convex forms</a:t>
              </a: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8392993E-E115-BC41-8D04-B6BA07572C72}"/>
                </a:ext>
              </a:extLst>
            </p:cNvPr>
            <p:cNvSpPr/>
            <p:nvPr/>
          </p:nvSpPr>
          <p:spPr>
            <a:xfrm rot="16200000">
              <a:off x="7256456" y="2240190"/>
              <a:ext cx="1085850" cy="1031336"/>
            </a:xfrm>
            <a:prstGeom prst="arc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6" name="dual"/>
          <p:cNvGrpSpPr/>
          <p:nvPr/>
        </p:nvGrpSpPr>
        <p:grpSpPr>
          <a:xfrm>
            <a:off x="9411882" y="3298787"/>
            <a:ext cx="4346137" cy="3699565"/>
            <a:chOff x="7197602" y="736395"/>
            <a:chExt cx="4346136" cy="369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CB1F0B5-757E-44C4-B6B4-0D251D3BA2D5}"/>
                    </a:ext>
                  </a:extLst>
                </p:cNvPr>
                <p:cNvSpPr/>
                <p:nvPr/>
              </p:nvSpPr>
              <p:spPr>
                <a:xfrm>
                  <a:off x="7197602" y="736395"/>
                  <a:ext cx="3886862" cy="30329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CB1F0B5-757E-44C4-B6B4-0D251D3BA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602" y="736395"/>
                  <a:ext cx="3886862" cy="3032971"/>
                </a:xfrm>
                <a:prstGeom prst="ellipse">
                  <a:avLst/>
                </a:prstGeom>
                <a:blipFill>
                  <a:blip r:embed="rId5"/>
                  <a:stretch>
                    <a:fillRect t="-4564" b="-16598"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120E3E-8AB2-4CD1-95AA-8EE9DA0AE223}"/>
                </a:ext>
              </a:extLst>
            </p:cNvPr>
            <p:cNvSpPr txBox="1"/>
            <p:nvPr/>
          </p:nvSpPr>
          <p:spPr>
            <a:xfrm>
              <a:off x="9136476" y="3874988"/>
              <a:ext cx="240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Dual of convex forms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392993E-E115-BC41-8D04-B6BA07572C72}"/>
                </a:ext>
              </a:extLst>
            </p:cNvPr>
            <p:cNvSpPr/>
            <p:nvPr/>
          </p:nvSpPr>
          <p:spPr>
            <a:xfrm rot="16200000" flipV="1">
              <a:off x="9645814" y="3377367"/>
              <a:ext cx="1085850" cy="1031336"/>
            </a:xfrm>
            <a:prstGeom prst="arc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20" name="lb bloew"/>
          <p:cNvGrpSpPr/>
          <p:nvPr/>
        </p:nvGrpSpPr>
        <p:grpSpPr>
          <a:xfrm>
            <a:off x="5235544" y="2690510"/>
            <a:ext cx="2313963" cy="566999"/>
            <a:chOff x="1894251" y="4293493"/>
            <a:chExt cx="2258102" cy="566998"/>
          </a:xfrm>
        </p:grpSpPr>
        <p:sp>
          <p:nvSpPr>
            <p:cNvPr id="21" name="Right Brace 20"/>
            <p:cNvSpPr/>
            <p:nvPr/>
          </p:nvSpPr>
          <p:spPr>
            <a:xfrm rot="5400000">
              <a:off x="2913088" y="3274656"/>
              <a:ext cx="220428" cy="2258102"/>
            </a:xfrm>
            <a:prstGeom prst="rightBrace">
              <a:avLst>
                <a:gd name="adj1" fmla="val 19136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/>
                <p:cNvSpPr/>
                <p:nvPr/>
              </p:nvSpPr>
              <p:spPr>
                <a:xfrm>
                  <a:off x="2746453" y="4491160"/>
                  <a:ext cx="806743" cy="369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453" y="4491160"/>
                  <a:ext cx="806743" cy="369331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[x,y]"/>
              <p:cNvSpPr/>
              <p:nvPr/>
            </p:nvSpPr>
            <p:spPr>
              <a:xfrm>
                <a:off x="7156003" y="5372631"/>
                <a:ext cx="2273508" cy="573170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wrap="none" anchor="ctr" anchorCtr="1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ℝ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9" name="R[x,y]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03" y="5372631"/>
                <a:ext cx="2273508" cy="5731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enough to show  2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/>
              <p:nvPr/>
            </p:nvSpPr>
            <p:spPr>
              <a:xfrm>
                <a:off x="2393162" y="4050424"/>
                <a:ext cx="5399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Enough to show </a:t>
                </a:r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</a:p>
            </p:txBody>
          </p:sp>
        </mc:Choice>
        <mc:Fallback>
          <p:sp>
            <p:nvSpPr>
              <p:cNvPr id="24" name="enough to show  2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162" y="4050424"/>
                <a:ext cx="5399675" cy="369332"/>
              </a:xfrm>
              <a:prstGeom prst="rect">
                <a:avLst/>
              </a:prstGeom>
              <a:blipFill>
                <a:blip r:embed="rId8"/>
                <a:stretch>
                  <a:fillRect l="-703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why 2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/>
              <p:nvPr/>
            </p:nvSpPr>
            <p:spPr>
              <a:xfrm>
                <a:off x="2362088" y="4609563"/>
                <a:ext cx="5399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Why</a:t>
                </a:r>
                <a:r>
                  <a:rPr lang="en-US" sz="2000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?</a:t>
                </a:r>
                <a:r>
                  <a:rPr lang="en-US" sz="2000" b="1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   </a:t>
                </a:r>
                <a:r>
                  <a:rPr lang="en-US" b="1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</a:p>
            </p:txBody>
          </p:sp>
        </mc:Choice>
        <mc:Fallback>
          <p:sp>
            <p:nvSpPr>
              <p:cNvPr id="26" name="why 2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088" y="4609563"/>
                <a:ext cx="5399675" cy="400110"/>
              </a:xfrm>
              <a:prstGeom prst="rect">
                <a:avLst/>
              </a:prstGeom>
              <a:blipFill>
                <a:blip r:embed="rId9"/>
                <a:stretch>
                  <a:fillRect l="-117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ll b 2"/>
              <p:cNvSpPr/>
              <p:nvPr/>
            </p:nvSpPr>
            <p:spPr>
              <a:xfrm>
                <a:off x="2359645" y="4700153"/>
                <a:ext cx="4923977" cy="563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2" name="ell b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45" y="4700153"/>
                <a:ext cx="4923977" cy="5635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why 1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/>
              <p:nvPr/>
            </p:nvSpPr>
            <p:spPr>
              <a:xfrm>
                <a:off x="2463536" y="3352240"/>
                <a:ext cx="53996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Why</a:t>
                </a:r>
                <a:r>
                  <a:rPr lang="en-US" sz="2000" b="1">
                    <a:solidFill>
                      <a:srgbClr val="C00000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?</a:t>
                </a:r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	Linear Transformation:</a:t>
                </a:r>
                <a:r>
                  <a:rPr lang="en-US" b="1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↦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9" name="why 1">
                <a:extLst>
                  <a:ext uri="{FF2B5EF4-FFF2-40B4-BE49-F238E27FC236}">
                    <a16:creationId xmlns:a16="http://schemas.microsoft.com/office/drawing/2014/main" id="{EFFE3B40-F852-441E-879B-3F288EED4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536" y="3352240"/>
                <a:ext cx="5399675" cy="400110"/>
              </a:xfrm>
              <a:prstGeom prst="rect">
                <a:avLst/>
              </a:prstGeom>
              <a:blipFill>
                <a:blip r:embed="rId11"/>
                <a:stretch>
                  <a:fillRect l="-939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nough to show 1">
                <a:extLst>
                  <a:ext uri="{FF2B5EF4-FFF2-40B4-BE49-F238E27FC236}">
                    <a16:creationId xmlns:a16="http://schemas.microsoft.com/office/drawing/2014/main" id="{DBF9DC79-01D3-4ED5-BB08-744656612434}"/>
                  </a:ext>
                </a:extLst>
              </p:cNvPr>
              <p:cNvSpPr/>
              <p:nvPr/>
            </p:nvSpPr>
            <p:spPr>
              <a:xfrm>
                <a:off x="2317397" y="2265738"/>
                <a:ext cx="6095708" cy="560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Enough to show:</a:t>
                </a:r>
                <a:r>
                  <a:rPr lang="en-US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	</a:t>
                </a:r>
                <a:r>
                  <a:rPr lang="en-US">
                    <a:solidFill>
                      <a:schemeClr val="accent2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ℜ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endParaRPr lang="en-US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3" name="enough to show 1">
                <a:extLst>
                  <a:ext uri="{FF2B5EF4-FFF2-40B4-BE49-F238E27FC236}">
                    <a16:creationId xmlns:a16="http://schemas.microsoft.com/office/drawing/2014/main" id="{DBF9DC79-01D3-4ED5-BB08-744656612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397" y="2265738"/>
                <a:ext cx="6095708" cy="560218"/>
              </a:xfrm>
              <a:prstGeom prst="rect">
                <a:avLst/>
              </a:prstGeom>
              <a:blipFill>
                <a:blip r:embed="rId1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enough to show"/>
              <p:cNvSpPr/>
              <p:nvPr/>
            </p:nvSpPr>
            <p:spPr>
              <a:xfrm>
                <a:off x="2370646" y="5496911"/>
                <a:ext cx="4068358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8" name="enough to show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46" y="5496911"/>
                <a:ext cx="4068358" cy="5529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mplex gsc">
                <a:extLst>
                  <a:ext uri="{FF2B5EF4-FFF2-40B4-BE49-F238E27FC236}">
                    <a16:creationId xmlns:a16="http://schemas.microsoft.com/office/drawing/2014/main" id="{45B07AE3-8BAF-45CD-BD0F-66985CF70F39}"/>
                  </a:ext>
                </a:extLst>
              </p:cNvPr>
              <p:cNvSpPr/>
              <p:nvPr/>
            </p:nvSpPr>
            <p:spPr>
              <a:xfrm>
                <a:off x="2317401" y="1290956"/>
                <a:ext cx="6783717" cy="849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Complex Cauchy-Schwarz: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	</a:t>
                </a:r>
                <a:r>
                  <a:rPr lang="en-US" sz="20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)|≥0</m:t>
                    </m:r>
                  </m:oMath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-Catalan number).</a:t>
                </a:r>
              </a:p>
            </p:txBody>
          </p:sp>
        </mc:Choice>
        <mc:Fallback>
          <p:sp>
            <p:nvSpPr>
              <p:cNvPr id="3" name="complex gsc">
                <a:extLst>
                  <a:ext uri="{FF2B5EF4-FFF2-40B4-BE49-F238E27FC236}">
                    <a16:creationId xmlns:a16="http://schemas.microsoft.com/office/drawing/2014/main" id="{45B07AE3-8BAF-45CD-BD0F-66985CF70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401" y="1290956"/>
                <a:ext cx="6783717" cy="849528"/>
              </a:xfrm>
              <a:prstGeom prst="rect">
                <a:avLst/>
              </a:prstGeom>
              <a:blipFill>
                <a:blip r:embed="rId14"/>
                <a:stretch>
                  <a:fillRect l="-56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6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  <p:bldP spid="24" grpId="0"/>
      <p:bldP spid="26" grpId="0"/>
      <p:bldP spid="26" grpId="1"/>
      <p:bldP spid="12" grpId="0"/>
      <p:bldP spid="19" grpId="0"/>
      <p:bldP spid="19" grpId="1"/>
      <p:bldP spid="13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5C34-FA37-48AF-9D6D-BA8AA822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32" y="11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Proof of the complex Cauchy-Schwarz (2/2)</a:t>
            </a:r>
            <a:endParaRPr lang="en-US" sz="2400">
              <a:solidFill>
                <a:schemeClr val="accent1">
                  <a:lumMod val="50000"/>
                </a:schemeClr>
              </a:solidFill>
              <a:latin typeface="Monaco"/>
              <a:cs typeface="Futura Medium" panose="020B0602020204020303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9DDA4-BCA0-6845-AA8C-F60984C1B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B07AE3-8BAF-45CD-BD0F-66985CF70F39}"/>
                  </a:ext>
                </a:extLst>
              </p:cNvPr>
              <p:cNvSpPr/>
              <p:nvPr/>
            </p:nvSpPr>
            <p:spPr>
              <a:xfrm>
                <a:off x="2317400" y="1149904"/>
                <a:ext cx="5912203" cy="928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Complex Cauchy-Schwarz: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)|≥0</m:t>
                      </m:r>
                    </m:oMath>
                  </m:oMathPara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5B07AE3-8BAF-45CD-BD0F-66985CF70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400" y="1149904"/>
                <a:ext cx="5912203" cy="928972"/>
              </a:xfrm>
              <a:prstGeom prst="rect">
                <a:avLst/>
              </a:prstGeom>
              <a:blipFill>
                <a:blip r:embed="rId3"/>
                <a:stretch>
                  <a:fillRect l="-642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411880" y="3298787"/>
            <a:ext cx="4350694" cy="3699565"/>
            <a:chOff x="7197602" y="736395"/>
            <a:chExt cx="4350692" cy="3699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CB1F0B5-757E-44C4-B6B4-0D251D3BA2D5}"/>
                    </a:ext>
                  </a:extLst>
                </p:cNvPr>
                <p:cNvSpPr/>
                <p:nvPr/>
              </p:nvSpPr>
              <p:spPr>
                <a:xfrm>
                  <a:off x="7197602" y="736395"/>
                  <a:ext cx="3886862" cy="303297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>
                    <a:solidFill>
                      <a:schemeClr val="tx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5CB1F0B5-757E-44C4-B6B4-0D251D3BA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602" y="736395"/>
                  <a:ext cx="3886862" cy="303297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120E3E-8AB2-4CD1-95AA-8EE9DA0AE223}"/>
                </a:ext>
              </a:extLst>
            </p:cNvPr>
            <p:cNvSpPr txBox="1"/>
            <p:nvPr/>
          </p:nvSpPr>
          <p:spPr>
            <a:xfrm>
              <a:off x="9141033" y="3877129"/>
              <a:ext cx="2407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Dual of convex forms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392993E-E115-BC41-8D04-B6BA07572C72}"/>
                </a:ext>
              </a:extLst>
            </p:cNvPr>
            <p:cNvSpPr/>
            <p:nvPr/>
          </p:nvSpPr>
          <p:spPr>
            <a:xfrm rot="16200000" flipV="1">
              <a:off x="9645814" y="3377367"/>
              <a:ext cx="1085850" cy="1031336"/>
            </a:xfrm>
            <a:prstGeom prst="arc">
              <a:avLst/>
            </a:prstGeom>
            <a:ln w="12700">
              <a:solidFill>
                <a:schemeClr val="accent2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831164-8748-954E-863A-8A9581B1896A}"/>
                  </a:ext>
                </a:extLst>
              </p:cNvPr>
              <p:cNvSpPr/>
              <p:nvPr/>
            </p:nvSpPr>
            <p:spPr>
              <a:xfrm>
                <a:off x="2399797" y="2173832"/>
                <a:ext cx="5447087" cy="251786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 w="47625">
                <a:solidFill>
                  <a:schemeClr val="accent1"/>
                </a:solidFill>
              </a:ln>
            </p:spPr>
            <p:txBody>
              <a:bodyPr wrap="square" tIns="274320">
                <a:spAutoFit/>
              </a:bodyPr>
              <a:lstStyle/>
              <a:p>
                <a:r>
                  <a:rPr lang="en-US" dirty="0">
                    <a:solidFill>
                      <a:srgbClr val="E6727A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Can we write</a:t>
                </a:r>
                <a:r>
                  <a:rPr lang="en-US" dirty="0">
                    <a:solidFill>
                      <a:schemeClr val="bg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r>
                  <a:rPr lang="en-US" dirty="0">
                    <a:solidFill>
                      <a:srgbClr val="E6727A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as</a:t>
                </a:r>
                <a:endParaRPr lang="en-US" i="1" dirty="0">
                  <a:solidFill>
                    <a:srgbClr val="E6727A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 algn="ctr"/>
                <a:r>
                  <a:rPr lang="en-US" sz="3600" b="1" dirty="0">
                    <a:solidFill>
                      <a:srgbClr val="E6727A"/>
                    </a:solidFill>
                    <a:latin typeface="Monaco" pitchFamily="2" charset="77"/>
                    <a:cs typeface="Futura Medium" panose="020B0602020204020303" pitchFamily="34" charset="-79"/>
                  </a:rPr>
                  <a:t>?</a:t>
                </a:r>
                <a:endParaRPr lang="en-US" dirty="0">
                  <a:solidFill>
                    <a:srgbClr val="E6727A"/>
                  </a:solidFill>
                  <a:latin typeface="Monac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831164-8748-954E-863A-8A9581B18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797" y="2173832"/>
                <a:ext cx="5447087" cy="2517869"/>
              </a:xfrm>
              <a:prstGeom prst="rect">
                <a:avLst/>
              </a:prstGeom>
              <a:blipFill>
                <a:blip r:embed="rId5"/>
                <a:stretch>
                  <a:fillRect l="-461" b="-28571"/>
                </a:stretch>
              </a:blipFill>
              <a:ln w="476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b">
                <a:extLst>
                  <a:ext uri="{FF2B5EF4-FFF2-40B4-BE49-F238E27FC236}">
                    <a16:creationId xmlns:a16="http://schemas.microsoft.com/office/drawing/2014/main" id="{3914E680-D90D-F34A-85DA-B19E0B3CEEEB}"/>
                  </a:ext>
                </a:extLst>
              </p:cNvPr>
              <p:cNvSpPr/>
              <p:nvPr/>
            </p:nvSpPr>
            <p:spPr>
              <a:xfrm>
                <a:off x="1901931" y="5405628"/>
                <a:ext cx="6830565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ℜ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6" name="b">
                <a:extLst>
                  <a:ext uri="{FF2B5EF4-FFF2-40B4-BE49-F238E27FC236}">
                    <a16:creationId xmlns:a16="http://schemas.microsoft.com/office/drawing/2014/main" id="{3914E680-D90D-F34A-85DA-B19E0B3CE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931" y="5405628"/>
                <a:ext cx="6830565" cy="506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9F4400F-5C1B-C841-9DBA-A27C2A0E8D59}"/>
                  </a:ext>
                </a:extLst>
              </p:cNvPr>
              <p:cNvSpPr/>
              <p:nvPr/>
            </p:nvSpPr>
            <p:spPr>
              <a:xfrm>
                <a:off x="9572231" y="791207"/>
                <a:ext cx="4229211" cy="194343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9F4400F-5C1B-C841-9DBA-A27C2A0E8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231" y="791207"/>
                <a:ext cx="4229211" cy="194343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676B1E-E65B-9143-9DF1-3F433F2E09B7}"/>
              </a:ext>
            </a:extLst>
          </p:cNvPr>
          <p:cNvCxnSpPr/>
          <p:nvPr/>
        </p:nvCxnSpPr>
        <p:spPr>
          <a:xfrm>
            <a:off x="12754284" y="-18763"/>
            <a:ext cx="1675075" cy="2623931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7B3713-9C46-8E4D-B5CA-E698B0005907}"/>
              </a:ext>
            </a:extLst>
          </p:cNvPr>
          <p:cNvSpPr txBox="1"/>
          <p:nvPr/>
        </p:nvSpPr>
        <p:spPr>
          <a:xfrm>
            <a:off x="8589267" y="2688336"/>
            <a:ext cx="332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Convex forms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9DFE359-4035-984E-A3BE-AEF3F1E18D29}"/>
              </a:ext>
            </a:extLst>
          </p:cNvPr>
          <p:cNvSpPr/>
          <p:nvPr/>
        </p:nvSpPr>
        <p:spPr>
          <a:xfrm rot="16200000">
            <a:off x="9390059" y="2240191"/>
            <a:ext cx="1085851" cy="1031336"/>
          </a:xfrm>
          <a:prstGeom prst="arc">
            <a:avLst/>
          </a:prstGeom>
          <a:ln w="12700">
            <a:solidFill>
              <a:schemeClr val="accent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2d big sum">
                <a:extLst>
                  <a:ext uri="{FF2B5EF4-FFF2-40B4-BE49-F238E27FC236}">
                    <a16:creationId xmlns:a16="http://schemas.microsoft.com/office/drawing/2014/main" id="{34885E2E-EE2E-454A-9A48-A6FEE1E5D5A5}"/>
                  </a:ext>
                </a:extLst>
              </p:cNvPr>
              <p:cNvSpPr/>
              <p:nvPr/>
            </p:nvSpPr>
            <p:spPr>
              <a:xfrm>
                <a:off x="2317401" y="5912502"/>
                <a:ext cx="7031305" cy="814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5" name="r2d big sum">
                <a:extLst>
                  <a:ext uri="{FF2B5EF4-FFF2-40B4-BE49-F238E27FC236}">
                    <a16:creationId xmlns:a16="http://schemas.microsoft.com/office/drawing/2014/main" id="{34885E2E-EE2E-454A-9A48-A6FEE1E5D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401" y="5912502"/>
                <a:ext cx="7031305" cy="814647"/>
              </a:xfrm>
              <a:prstGeom prst="rect">
                <a:avLst/>
              </a:prstGeom>
              <a:blipFill>
                <a:blip r:embed="rId8"/>
                <a:stretch>
                  <a:fillRect t="-109231" b="-15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ar">
                <a:extLst>
                  <a:ext uri="{FF2B5EF4-FFF2-40B4-BE49-F238E27FC236}">
                    <a16:creationId xmlns:a16="http://schemas.microsoft.com/office/drawing/2014/main" id="{338B1921-061E-5342-948D-E9DED54925D6}"/>
                  </a:ext>
                </a:extLst>
              </p:cNvPr>
              <p:cNvSpPr/>
              <p:nvPr/>
            </p:nvSpPr>
            <p:spPr>
              <a:xfrm>
                <a:off x="2787543" y="4897596"/>
                <a:ext cx="505933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15" name="polar">
                <a:extLst>
                  <a:ext uri="{FF2B5EF4-FFF2-40B4-BE49-F238E27FC236}">
                    <a16:creationId xmlns:a16="http://schemas.microsoft.com/office/drawing/2014/main" id="{338B1921-061E-5342-948D-E9DED54925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43" y="4897596"/>
                <a:ext cx="505933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52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p &gt;= 0">
            <a:extLst>
              <a:ext uri="{FF2B5EF4-FFF2-40B4-BE49-F238E27FC236}">
                <a16:creationId xmlns:a16="http://schemas.microsoft.com/office/drawing/2014/main" id="{3D8D1A48-845F-47BE-A76D-2E1E9357705D}"/>
              </a:ext>
            </a:extLst>
          </p:cNvPr>
          <p:cNvGrpSpPr/>
          <p:nvPr/>
        </p:nvGrpSpPr>
        <p:grpSpPr>
          <a:xfrm>
            <a:off x="2510144" y="1534988"/>
            <a:ext cx="4468243" cy="3871161"/>
            <a:chOff x="-1228726" y="0"/>
            <a:chExt cx="7915764" cy="6858000"/>
          </a:xfrm>
        </p:grpSpPr>
        <p:pic>
          <p:nvPicPr>
            <p:cNvPr id="52" name="nonnegative">
              <a:extLst>
                <a:ext uri="{FF2B5EF4-FFF2-40B4-BE49-F238E27FC236}">
                  <a16:creationId xmlns:a16="http://schemas.microsoft.com/office/drawing/2014/main" id="{B5F61799-A3E9-4247-A4A5-2AB0CE78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0" name="p nonneg -&gt;">
              <a:extLst>
                <a:ext uri="{FF2B5EF4-FFF2-40B4-BE49-F238E27FC236}">
                  <a16:creationId xmlns:a16="http://schemas.microsoft.com/office/drawing/2014/main" id="{6E6C64A7-433D-4291-B584-E2397349C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652" y="2354258"/>
              <a:ext cx="955224" cy="2184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/>
                <p:nvPr/>
              </p:nvSpPr>
              <p:spPr>
                <a:xfrm>
                  <a:off x="4217879" y="2058850"/>
                  <a:ext cx="2469159" cy="4907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879" y="2058850"/>
                  <a:ext cx="2469159" cy="490721"/>
                </a:xfrm>
                <a:prstGeom prst="rect">
                  <a:avLst/>
                </a:prstGeom>
                <a:blipFill>
                  <a:blip r:embed="rId4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p sos">
            <a:extLst>
              <a:ext uri="{FF2B5EF4-FFF2-40B4-BE49-F238E27FC236}">
                <a16:creationId xmlns:a16="http://schemas.microsoft.com/office/drawing/2014/main" id="{2FE6A23A-66E3-4A07-8345-3E29CED92AE4}"/>
              </a:ext>
            </a:extLst>
          </p:cNvPr>
          <p:cNvGrpSpPr/>
          <p:nvPr/>
        </p:nvGrpSpPr>
        <p:grpSpPr>
          <a:xfrm>
            <a:off x="2498167" y="1534988"/>
            <a:ext cx="4917908" cy="3871161"/>
            <a:chOff x="-1228726" y="0"/>
            <a:chExt cx="8712374" cy="6858000"/>
          </a:xfrm>
        </p:grpSpPr>
        <p:pic>
          <p:nvPicPr>
            <p:cNvPr id="54" name="sos">
              <a:extLst>
                <a:ext uri="{FF2B5EF4-FFF2-40B4-BE49-F238E27FC236}">
                  <a16:creationId xmlns:a16="http://schemas.microsoft.com/office/drawing/2014/main" id="{71973F25-5FAC-42C5-9558-F59B2D0C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3" name="p sos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0" y="5583384"/>
              <a:ext cx="995647" cy="1731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5014489" y="5324338"/>
                  <a:ext cx="2469159" cy="4907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sz="1600" err="1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</a:t>
                  </a:r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489" y="5324338"/>
                  <a:ext cx="2469159" cy="490721"/>
                </a:xfrm>
                <a:prstGeom prst="rect">
                  <a:avLst/>
                </a:prstGeom>
                <a:blipFill>
                  <a:blip r:embed="rId6"/>
                  <a:stretch>
                    <a:fillRect l="-5405" t="-13636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convex in">
            <a:extLst>
              <a:ext uri="{FF2B5EF4-FFF2-40B4-BE49-F238E27FC236}">
                <a16:creationId xmlns:a16="http://schemas.microsoft.com/office/drawing/2014/main" id="{6CECB779-2931-422C-A07E-6E160EE40B1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17" y="1514207"/>
            <a:ext cx="3871161" cy="3871161"/>
          </a:xfrm>
          <a:prstGeom prst="rect">
            <a:avLst/>
          </a:prstGeom>
        </p:spPr>
      </p:pic>
      <p:pic>
        <p:nvPicPr>
          <p:cNvPr id="56" name="convex out">
            <a:extLst>
              <a:ext uri="{FF2B5EF4-FFF2-40B4-BE49-F238E27FC236}">
                <a16:creationId xmlns:a16="http://schemas.microsoft.com/office/drawing/2014/main" id="{577D5E71-1E0B-41D5-8BBA-C301F6ED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85" y="1534988"/>
            <a:ext cx="3871161" cy="3871161"/>
          </a:xfrm>
          <a:prstGeom prst="rect">
            <a:avLst/>
          </a:prstGeom>
        </p:spPr>
      </p:pic>
      <p:pic>
        <p:nvPicPr>
          <p:cNvPr id="4" name="Linear ineq">
            <a:extLst>
              <a:ext uri="{FF2B5EF4-FFF2-40B4-BE49-F238E27FC236}">
                <a16:creationId xmlns:a16="http://schemas.microsoft.com/office/drawing/2014/main" id="{CBDCEEAD-E0EE-484F-9D58-2CD6236FE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935" y="2413236"/>
            <a:ext cx="3300156" cy="3149447"/>
          </a:xfrm>
          <a:prstGeom prst="rect">
            <a:avLst/>
          </a:prstGeom>
        </p:spPr>
      </p:pic>
      <p:pic>
        <p:nvPicPr>
          <p:cNvPr id="8" name="first hyperplane">
            <a:extLst>
              <a:ext uri="{FF2B5EF4-FFF2-40B4-BE49-F238E27FC236}">
                <a16:creationId xmlns:a16="http://schemas.microsoft.com/office/drawing/2014/main" id="{40176244-45C1-B847-8741-CDD90ACF1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2282" y="4300208"/>
            <a:ext cx="3014725" cy="772907"/>
          </a:xfrm>
          <a:prstGeom prst="rect">
            <a:avLst/>
          </a:prstGeom>
        </p:spPr>
      </p:pic>
      <p:grpSp>
        <p:nvGrpSpPr>
          <p:cNvPr id="2" name="second hyperplane"/>
          <p:cNvGrpSpPr/>
          <p:nvPr/>
        </p:nvGrpSpPr>
        <p:grpSpPr>
          <a:xfrm>
            <a:off x="2451709" y="1555219"/>
            <a:ext cx="3809311" cy="2328829"/>
            <a:chOff x="-552473" y="438193"/>
            <a:chExt cx="5154510" cy="3466340"/>
          </a:xfrm>
        </p:grpSpPr>
        <p:pic>
          <p:nvPicPr>
            <p:cNvPr id="6" name="second hyperplane">
              <a:extLst>
                <a:ext uri="{FF2B5EF4-FFF2-40B4-BE49-F238E27FC236}">
                  <a16:creationId xmlns:a16="http://schemas.microsoft.com/office/drawing/2014/main" id="{1918206A-1D99-D64B-9A2D-757D4FC84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8824"/>
            <a:stretch/>
          </p:blipFill>
          <p:spPr>
            <a:xfrm>
              <a:off x="0" y="438193"/>
              <a:ext cx="4602037" cy="3123680"/>
            </a:xfrm>
            <a:prstGeom prst="rect">
              <a:avLst/>
            </a:prstGeom>
          </p:spPr>
        </p:pic>
        <p:pic>
          <p:nvPicPr>
            <p:cNvPr id="33" name="l(p) &gt;= 0">
              <a:extLst>
                <a:ext uri="{FF2B5EF4-FFF2-40B4-BE49-F238E27FC236}">
                  <a16:creationId xmlns:a16="http://schemas.microsoft.com/office/drawing/2014/main" id="{43C7BA14-A054-714E-AF40-82C201A3E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8627" b="-3143"/>
            <a:stretch/>
          </p:blipFill>
          <p:spPr>
            <a:xfrm>
              <a:off x="-552473" y="3041726"/>
              <a:ext cx="4208819" cy="862807"/>
            </a:xfrm>
            <a:prstGeom prst="rect">
              <a:avLst/>
            </a:prstGeom>
          </p:spPr>
        </p:pic>
      </p:grpSp>
      <p:grpSp>
        <p:nvGrpSpPr>
          <p:cNvPr id="13" name="p conv -&gt;"/>
          <p:cNvGrpSpPr/>
          <p:nvPr/>
        </p:nvGrpSpPr>
        <p:grpSpPr>
          <a:xfrm>
            <a:off x="5185921" y="3372757"/>
            <a:ext cx="2144528" cy="276999"/>
            <a:chOff x="3052321" y="3372746"/>
            <a:chExt cx="2144528" cy="276998"/>
          </a:xfrm>
        </p:grpSpPr>
        <p:cxnSp>
          <p:nvCxnSpPr>
            <p:cNvPr id="24" name="p convex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321" y="3517983"/>
              <a:ext cx="670685" cy="30495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p convex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3803073" y="3372746"/>
                  <a:ext cx="1393776" cy="276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sz="160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convex</a:t>
                  </a:r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6" name="p convex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073" y="3372746"/>
                  <a:ext cx="1393776" cy="276998"/>
                </a:xfrm>
                <a:prstGeom prst="rect">
                  <a:avLst/>
                </a:prstGeom>
                <a:blipFill>
                  <a:blip r:embed="rId12"/>
                  <a:stretch>
                    <a:fillRect l="-5405" t="-13636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C8A63-DD27-0243-8C7C-15CCEA6E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0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p &gt;= 0">
            <a:extLst>
              <a:ext uri="{FF2B5EF4-FFF2-40B4-BE49-F238E27FC236}">
                <a16:creationId xmlns:a16="http://schemas.microsoft.com/office/drawing/2014/main" id="{3D8D1A48-845F-47BE-A76D-2E1E9357705D}"/>
              </a:ext>
            </a:extLst>
          </p:cNvPr>
          <p:cNvGrpSpPr/>
          <p:nvPr/>
        </p:nvGrpSpPr>
        <p:grpSpPr>
          <a:xfrm>
            <a:off x="904876" y="0"/>
            <a:ext cx="7798041" cy="6858000"/>
            <a:chOff x="-1228726" y="0"/>
            <a:chExt cx="7798041" cy="6858000"/>
          </a:xfrm>
        </p:grpSpPr>
        <p:pic>
          <p:nvPicPr>
            <p:cNvPr id="52" name="nonnegative">
              <a:extLst>
                <a:ext uri="{FF2B5EF4-FFF2-40B4-BE49-F238E27FC236}">
                  <a16:creationId xmlns:a16="http://schemas.microsoft.com/office/drawing/2014/main" id="{B5F61799-A3E9-4247-A4A5-2AB0CE78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0" name="p nonneg -&gt;">
              <a:extLst>
                <a:ext uri="{FF2B5EF4-FFF2-40B4-BE49-F238E27FC236}">
                  <a16:creationId xmlns:a16="http://schemas.microsoft.com/office/drawing/2014/main" id="{6E6C64A7-433D-4291-B584-E2397349C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3180" y="919391"/>
              <a:ext cx="64691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/>
                <p:nvPr/>
              </p:nvSpPr>
              <p:spPr>
                <a:xfrm>
                  <a:off x="4100156" y="659595"/>
                  <a:ext cx="246915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≥0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7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156" y="659595"/>
                  <a:ext cx="246915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077" t="-4348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p sos">
            <a:extLst>
              <a:ext uri="{FF2B5EF4-FFF2-40B4-BE49-F238E27FC236}">
                <a16:creationId xmlns:a16="http://schemas.microsoft.com/office/drawing/2014/main" id="{2FE6A23A-66E3-4A07-8345-3E29CED92AE4}"/>
              </a:ext>
            </a:extLst>
          </p:cNvPr>
          <p:cNvGrpSpPr/>
          <p:nvPr/>
        </p:nvGrpSpPr>
        <p:grpSpPr>
          <a:xfrm>
            <a:off x="904874" y="0"/>
            <a:ext cx="6858000" cy="6660616"/>
            <a:chOff x="-1228726" y="0"/>
            <a:chExt cx="6858000" cy="6865070"/>
          </a:xfrm>
        </p:grpSpPr>
        <p:pic>
          <p:nvPicPr>
            <p:cNvPr id="54" name="sos">
              <a:extLst>
                <a:ext uri="{FF2B5EF4-FFF2-40B4-BE49-F238E27FC236}">
                  <a16:creationId xmlns:a16="http://schemas.microsoft.com/office/drawing/2014/main" id="{71973F25-5FAC-42C5-9558-F59B2D0C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3" name="p sos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3180" y="5600702"/>
              <a:ext cx="613970" cy="571498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2103293" y="6172200"/>
                  <a:ext cx="2469159" cy="6928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3293" y="6172200"/>
                  <a:ext cx="2469159" cy="692870"/>
                </a:xfrm>
                <a:prstGeom prst="rect">
                  <a:avLst/>
                </a:prstGeom>
                <a:blipFill>
                  <a:blip r:embed="rId6"/>
                  <a:stretch>
                    <a:fillRect l="-4615" t="-147170" b="-20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convex in">
            <a:extLst>
              <a:ext uri="{FF2B5EF4-FFF2-40B4-BE49-F238E27FC236}">
                <a16:creationId xmlns:a16="http://schemas.microsoft.com/office/drawing/2014/main" id="{6CECB779-2931-422C-A07E-6E160EE40B1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4" y="0"/>
            <a:ext cx="6858000" cy="6858000"/>
          </a:xfrm>
          <a:prstGeom prst="rect">
            <a:avLst/>
          </a:prstGeom>
        </p:spPr>
      </p:pic>
      <p:pic>
        <p:nvPicPr>
          <p:cNvPr id="56" name="convex out">
            <a:extLst>
              <a:ext uri="{FF2B5EF4-FFF2-40B4-BE49-F238E27FC236}">
                <a16:creationId xmlns:a16="http://schemas.microsoft.com/office/drawing/2014/main" id="{577D5E71-1E0B-41D5-8BBA-C301F6ED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33" y="0"/>
            <a:ext cx="6858000" cy="6858000"/>
          </a:xfrm>
          <a:prstGeom prst="rect">
            <a:avLst/>
          </a:prstGeom>
        </p:spPr>
      </p:pic>
      <p:grpSp>
        <p:nvGrpSpPr>
          <p:cNvPr id="63" name="p convex -&gt;">
            <a:extLst>
              <a:ext uri="{FF2B5EF4-FFF2-40B4-BE49-F238E27FC236}">
                <a16:creationId xmlns:a16="http://schemas.microsoft.com/office/drawing/2014/main" id="{5AC7593B-75E4-4ECC-A788-F96B8B29D47E}"/>
              </a:ext>
            </a:extLst>
          </p:cNvPr>
          <p:cNvGrpSpPr/>
          <p:nvPr/>
        </p:nvGrpSpPr>
        <p:grpSpPr>
          <a:xfrm>
            <a:off x="2012353" y="4362964"/>
            <a:ext cx="1892289" cy="922764"/>
            <a:chOff x="-121250" y="4362965"/>
            <a:chExt cx="1892289" cy="1248824"/>
          </a:xfrm>
        </p:grpSpPr>
        <p:cxnSp>
          <p:nvCxnSpPr>
            <p:cNvPr id="28" name="p convex -&gt;">
              <a:extLst>
                <a:ext uri="{FF2B5EF4-FFF2-40B4-BE49-F238E27FC236}">
                  <a16:creationId xmlns:a16="http://schemas.microsoft.com/office/drawing/2014/main" id="{7109DA71-CA72-49E8-A030-08042C1F1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" y="4362965"/>
              <a:ext cx="1085239" cy="462242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p convex">
                  <a:extLst>
                    <a:ext uri="{FF2B5EF4-FFF2-40B4-BE49-F238E27FC236}">
                      <a16:creationId xmlns:a16="http://schemas.microsoft.com/office/drawing/2014/main" id="{C944CB63-7B06-49FD-963A-DFC76C4CE2B6}"/>
                    </a:ext>
                  </a:extLst>
                </p:cNvPr>
                <p:cNvSpPr txBox="1"/>
                <p:nvPr/>
              </p:nvSpPr>
              <p:spPr>
                <a:xfrm>
                  <a:off x="-121250" y="4862035"/>
                  <a:ext cx="1866289" cy="7497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conve𝒙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)≽0</m:t>
                        </m:r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5" name="p convex">
                  <a:extLst>
                    <a:ext uri="{FF2B5EF4-FFF2-40B4-BE49-F238E27FC236}">
                      <a16:creationId xmlns:a16="http://schemas.microsoft.com/office/drawing/2014/main" id="{C944CB63-7B06-49FD-963A-DFC76C4CE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1250" y="4862035"/>
                  <a:ext cx="1866289" cy="749754"/>
                </a:xfrm>
                <a:prstGeom prst="rect">
                  <a:avLst/>
                </a:prstGeom>
                <a:blipFill>
                  <a:blip r:embed="rId9"/>
                  <a:stretch>
                    <a:fillRect t="-1363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09'">
                <a:extLst>
                  <a:ext uri="{FF2B5EF4-FFF2-40B4-BE49-F238E27FC236}">
                    <a16:creationId xmlns:a16="http://schemas.microsoft.com/office/drawing/2014/main" id="{586395D6-8EEC-4E4C-A41F-F7E18090130A}"/>
                  </a:ext>
                </a:extLst>
              </p:cNvPr>
              <p:cNvSpPr txBox="1"/>
              <p:nvPr/>
            </p:nvSpPr>
            <p:spPr>
              <a:xfrm>
                <a:off x="8065885" y="1694307"/>
                <a:ext cx="52481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09’,  </a:t>
                </a:r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Monaco" pitchFamily="2" charset="77"/>
                    <a:cs typeface="Futura Medium" panose="020B0602020204020303" pitchFamily="34" charset="-79"/>
                  </a:rPr>
                  <a:t>Blekherman: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No</a:t>
                </a:r>
              </a:p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there are many more convex forms than </a:t>
                </a:r>
                <a:r>
                  <a:rPr lang="en-US" dirty="0" err="1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sos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41" name="09'">
                <a:extLst>
                  <a:ext uri="{FF2B5EF4-FFF2-40B4-BE49-F238E27FC236}">
                    <a16:creationId xmlns:a16="http://schemas.microsoft.com/office/drawing/2014/main" id="{586395D6-8EEC-4E4C-A41F-F7E18090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85" y="1694307"/>
                <a:ext cx="5248183" cy="923330"/>
              </a:xfrm>
              <a:prstGeom prst="rect">
                <a:avLst/>
              </a:prstGeom>
              <a:blipFill>
                <a:blip r:embed="rId10"/>
                <a:stretch>
                  <a:fillRect l="-725" t="-135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no explicit examples">
                <a:extLst>
                  <a:ext uri="{FF2B5EF4-FFF2-40B4-BE49-F238E27FC236}">
                    <a16:creationId xmlns:a16="http://schemas.microsoft.com/office/drawing/2014/main" id="{1C3C99CA-A6E8-44D0-BA30-F1A6E95293C2}"/>
                  </a:ext>
                </a:extLst>
              </p:cNvPr>
              <p:cNvSpPr txBox="1"/>
              <p:nvPr/>
            </p:nvSpPr>
            <p:spPr>
              <a:xfrm>
                <a:off x="8065885" y="3033304"/>
                <a:ext cx="63426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Open problems: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No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explicit examples are known!</a:t>
                </a:r>
              </a:p>
              <a:p>
                <a:pPr marL="285744" indent="-285744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Smallest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</m:oMath>
                </a14:m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of such an example</a:t>
                </a:r>
                <a:r>
                  <a:rPr lang="en-US" dirty="0">
                    <a:latin typeface="Monaco" pitchFamily="2" charset="77"/>
                    <a:cs typeface="Futura Medium" panose="020B0602020204020303" pitchFamily="34" charset="-79"/>
                  </a:rPr>
                  <a:t>?</a:t>
                </a:r>
              </a:p>
            </p:txBody>
          </p:sp>
        </mc:Choice>
        <mc:Fallback>
          <p:sp>
            <p:nvSpPr>
              <p:cNvPr id="42" name="no explicit examples">
                <a:extLst>
                  <a:ext uri="{FF2B5EF4-FFF2-40B4-BE49-F238E27FC236}">
                    <a16:creationId xmlns:a16="http://schemas.microsoft.com/office/drawing/2014/main" id="{1C3C99CA-A6E8-44D0-BA30-F1A6E9529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885" y="3033304"/>
                <a:ext cx="6342663" cy="923330"/>
              </a:xfrm>
              <a:prstGeom prst="rect">
                <a:avLst/>
              </a:prstGeom>
              <a:blipFill>
                <a:blip r:embed="rId11"/>
                <a:stretch>
                  <a:fillRect l="-599" t="-2703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suspects">
                <a:extLst>
                  <a:ext uri="{FF2B5EF4-FFF2-40B4-BE49-F238E27FC236}">
                    <a16:creationId xmlns:a16="http://schemas.microsoft.com/office/drawing/2014/main" id="{904E7E11-1605-4D81-9000-AEC669C6459D}"/>
                  </a:ext>
                </a:extLst>
              </p:cNvPr>
              <p:cNvSpPr txBox="1"/>
              <p:nvPr/>
            </p:nvSpPr>
            <p:spPr>
              <a:xfrm>
                <a:off x="8229605" y="4202989"/>
                <a:ext cx="446347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Minimal suspects: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latin typeface="Monac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43" name="suspects">
                <a:extLst>
                  <a:ext uri="{FF2B5EF4-FFF2-40B4-BE49-F238E27FC236}">
                    <a16:creationId xmlns:a16="http://schemas.microsoft.com/office/drawing/2014/main" id="{904E7E11-1605-4D81-9000-AEC669C6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5" y="4202989"/>
                <a:ext cx="4463471" cy="677108"/>
              </a:xfrm>
              <a:prstGeom prst="rect">
                <a:avLst/>
              </a:prstGeom>
              <a:blipFill>
                <a:blip r:embed="rId12"/>
                <a:stretch>
                  <a:fillRect l="-1140" t="-3704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hilbert pic">
            <a:extLst>
              <a:ext uri="{FF2B5EF4-FFF2-40B4-BE49-F238E27FC236}">
                <a16:creationId xmlns:a16="http://schemas.microsoft.com/office/drawing/2014/main" id="{FD706CA0-9B1A-43FA-865A-7F530D461C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142" y="3151464"/>
            <a:ext cx="1464405" cy="1983816"/>
          </a:xfrm>
          <a:prstGeom prst="rect">
            <a:avLst/>
          </a:prstGeom>
        </p:spPr>
      </p:pic>
      <p:grpSp>
        <p:nvGrpSpPr>
          <p:cNvPr id="78" name="arrow in">
            <a:extLst>
              <a:ext uri="{FF2B5EF4-FFF2-40B4-BE49-F238E27FC236}">
                <a16:creationId xmlns:a16="http://schemas.microsoft.com/office/drawing/2014/main" id="{784A8AED-CBA7-48C3-9ED4-27799CA5EAFD}"/>
              </a:ext>
            </a:extLst>
          </p:cNvPr>
          <p:cNvGrpSpPr/>
          <p:nvPr/>
        </p:nvGrpSpPr>
        <p:grpSpPr>
          <a:xfrm>
            <a:off x="2895600" y="1422741"/>
            <a:ext cx="1752600" cy="1853863"/>
            <a:chOff x="762000" y="1422737"/>
            <a:chExt cx="1752600" cy="1853863"/>
          </a:xfrm>
        </p:grpSpPr>
        <p:cxnSp>
          <p:nvCxnSpPr>
            <p:cNvPr id="75" name="arrow 2">
              <a:extLst>
                <a:ext uri="{FF2B5EF4-FFF2-40B4-BE49-F238E27FC236}">
                  <a16:creationId xmlns:a16="http://schemas.microsoft.com/office/drawing/2014/main" id="{C4A04165-E557-43D9-AA02-8D4F68C0AC67}"/>
                </a:ext>
              </a:extLst>
            </p:cNvPr>
            <p:cNvCxnSpPr/>
            <p:nvPr/>
          </p:nvCxnSpPr>
          <p:spPr>
            <a:xfrm>
              <a:off x="762000" y="1752600"/>
              <a:ext cx="838200" cy="1524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arrow 1">
              <a:extLst>
                <a:ext uri="{FF2B5EF4-FFF2-40B4-BE49-F238E27FC236}">
                  <a16:creationId xmlns:a16="http://schemas.microsoft.com/office/drawing/2014/main" id="{8CC13E3D-BFC2-4214-A4D2-21E08050AB15}"/>
                </a:ext>
              </a:extLst>
            </p:cNvPr>
            <p:cNvCxnSpPr/>
            <p:nvPr/>
          </p:nvCxnSpPr>
          <p:spPr>
            <a:xfrm>
              <a:off x="1447800" y="1447800"/>
              <a:ext cx="838200" cy="15240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?">
              <a:extLst>
                <a:ext uri="{FF2B5EF4-FFF2-40B4-BE49-F238E27FC236}">
                  <a16:creationId xmlns:a16="http://schemas.microsoft.com/office/drawing/2014/main" id="{AFCF1D5A-D5B6-4F49-ACD8-57FF0C0A4CF4}"/>
                </a:ext>
              </a:extLst>
            </p:cNvPr>
            <p:cNvSpPr txBox="1"/>
            <p:nvPr/>
          </p:nvSpPr>
          <p:spPr>
            <a:xfrm>
              <a:off x="1905000" y="1422737"/>
              <a:ext cx="609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>
                  <a:solidFill>
                    <a:schemeClr val="accent1"/>
                  </a:solidFill>
                  <a:latin typeface="Monaco" pitchFamily="2" charset="77"/>
                  <a:cs typeface="Futura Medium" panose="020B0602020204020303" pitchFamily="34" charset="-79"/>
                </a:rPr>
                <a:t>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B931D4-B7FC-C645-8FE6-ACF3A2255BE5}"/>
              </a:ext>
            </a:extLst>
          </p:cNvPr>
          <p:cNvSpPr txBox="1"/>
          <p:nvPr/>
        </p:nvSpPr>
        <p:spPr>
          <a:xfrm>
            <a:off x="8029663" y="5206388"/>
            <a:ext cx="5426404" cy="141982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47625" cap="rnd" cmpd="sng">
            <a:solidFill>
              <a:schemeClr val="accent1"/>
            </a:solidFill>
            <a:prstDash val="solid"/>
            <a:round/>
          </a:ln>
        </p:spPr>
        <p:txBody>
          <a:bodyPr wrap="square" lIns="274320" tIns="182880" rIns="457200" bIns="274320" rtlCol="0" anchor="ctr" anchorCtr="0">
            <a:noAutofit/>
          </a:bodyPr>
          <a:lstStyle/>
          <a:p>
            <a:r>
              <a:rPr lang="en-US" sz="2000" b="1" dirty="0">
                <a:solidFill>
                  <a:srgbClr val="E6727A"/>
                </a:solidFill>
                <a:latin typeface="Monaco" pitchFamily="2" charset="77"/>
                <a:cs typeface="Futura Medium" panose="020B0602020204020303" pitchFamily="34" charset="-79"/>
              </a:rPr>
              <a:t>Today: </a:t>
            </a:r>
          </a:p>
          <a:p>
            <a:endParaRPr lang="en-US" sz="2000" b="1" dirty="0">
              <a:solidFill>
                <a:srgbClr val="C00000"/>
              </a:solidFill>
              <a:latin typeface="Monaco" pitchFamily="2" charset="77"/>
              <a:cs typeface="Futura Medium" panose="020B0602020204020303" pitchFamily="34" charset="-79"/>
            </a:endParaRPr>
          </a:p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aco" pitchFamily="2" charset="77"/>
                <a:cs typeface="Futura Medium" panose="020B0602020204020303" pitchFamily="34" charset="-79"/>
              </a:rPr>
              <a:t>Convex</a:t>
            </a:r>
            <a:r>
              <a:rPr lang="en-US" sz="2000" dirty="0">
                <a:solidFill>
                  <a:schemeClr val="bg1"/>
                </a:solidFill>
                <a:latin typeface="Monaco" pitchFamily="2" charset="77"/>
                <a:cs typeface="Futura Medium" panose="020B0602020204020303" pitchFamily="34" charset="-79"/>
              </a:rPr>
              <a:t> quaternary quartic forms are </a:t>
            </a:r>
            <a:r>
              <a:rPr lang="en-US" sz="2000" b="1" dirty="0" err="1">
                <a:solidFill>
                  <a:srgbClr val="E6727A"/>
                </a:solidFill>
                <a:latin typeface="Monaco" pitchFamily="2" charset="77"/>
                <a:cs typeface="Futura Medium" panose="020B0602020204020303" pitchFamily="34" charset="-79"/>
              </a:rPr>
              <a:t>sos</a:t>
            </a:r>
            <a:r>
              <a:rPr lang="en-US" sz="2000" dirty="0">
                <a:solidFill>
                  <a:schemeClr val="bg1"/>
                </a:solidFill>
                <a:latin typeface="Monaco" pitchFamily="2" charset="77"/>
                <a:cs typeface="Futura Medium" panose="020B0602020204020303" pitchFamily="34" charset="-79"/>
              </a:rPr>
              <a:t>.</a:t>
            </a:r>
          </a:p>
        </p:txBody>
      </p:sp>
      <p:grpSp>
        <p:nvGrpSpPr>
          <p:cNvPr id="2" name="07' convex implies sos?">
            <a:extLst>
              <a:ext uri="{FF2B5EF4-FFF2-40B4-BE49-F238E27FC236}">
                <a16:creationId xmlns:a16="http://schemas.microsoft.com/office/drawing/2014/main" id="{6879961A-887A-4D40-A2EB-95965F673F4C}"/>
              </a:ext>
            </a:extLst>
          </p:cNvPr>
          <p:cNvGrpSpPr/>
          <p:nvPr/>
        </p:nvGrpSpPr>
        <p:grpSpPr>
          <a:xfrm>
            <a:off x="8112611" y="987922"/>
            <a:ext cx="6295937" cy="369332"/>
            <a:chOff x="6015223" y="1144840"/>
            <a:chExt cx="6295937" cy="369331"/>
          </a:xfrm>
        </p:grpSpPr>
        <p:sp>
          <p:nvSpPr>
            <p:cNvPr id="40" name="07'">
              <a:extLst>
                <a:ext uri="{FF2B5EF4-FFF2-40B4-BE49-F238E27FC236}">
                  <a16:creationId xmlns:a16="http://schemas.microsoft.com/office/drawing/2014/main" id="{C58195DA-AFE6-449F-A660-A0F6AA242A97}"/>
                </a:ext>
              </a:extLst>
            </p:cNvPr>
            <p:cNvSpPr txBox="1"/>
            <p:nvPr/>
          </p:nvSpPr>
          <p:spPr>
            <a:xfrm>
              <a:off x="6015223" y="1144840"/>
              <a:ext cx="62959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07’,</a:t>
              </a:r>
              <a:r>
                <a:rPr lang="en-US" dirty="0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 b="1" dirty="0" err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  <a:cs typeface="Futura Medium" panose="020B0602020204020303" pitchFamily="34" charset="-79"/>
                </a:rPr>
                <a:t>Parrilo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  <a:cs typeface="Futura Medium" panose="020B0602020204020303" pitchFamily="34" charset="-79"/>
                </a:rPr>
                <a:t>:</a:t>
              </a:r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Convex</a:t>
              </a:r>
              <a:r>
                <a:rPr lang="en-US" dirty="0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         </a:t>
              </a:r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	</a:t>
              </a:r>
              <a:r>
                <a:rPr lang="en-US" dirty="0">
                  <a:solidFill>
                    <a:srgbClr val="C0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SOS</a:t>
              </a:r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 dirty="0">
                  <a:latin typeface="Monaco" pitchFamily="2" charset="77"/>
                  <a:cs typeface="Futura Medium" panose="020B0602020204020303" pitchFamily="34" charset="-79"/>
                </a:rPr>
                <a:t>?</a:t>
              </a:r>
              <a:endParaRPr lang="en-US" b="1" dirty="0">
                <a:solidFill>
                  <a:srgbClr val="FF0000"/>
                </a:solidFill>
                <a:latin typeface="Monaco" pitchFamily="2" charset="77"/>
                <a:cs typeface="Futura Medium" panose="020B0602020204020303" pitchFamily="34" charset="-79"/>
              </a:endParaRPr>
            </a:p>
          </p:txBody>
        </p:sp>
        <p:sp>
          <p:nvSpPr>
            <p:cNvPr id="30" name="arrow">
              <a:extLst>
                <a:ext uri="{FF2B5EF4-FFF2-40B4-BE49-F238E27FC236}">
                  <a16:creationId xmlns:a16="http://schemas.microsoft.com/office/drawing/2014/main" id="{6B902943-6A00-6C40-8402-3A39E3613A2F}"/>
                </a:ext>
              </a:extLst>
            </p:cNvPr>
            <p:cNvSpPr/>
            <p:nvPr/>
          </p:nvSpPr>
          <p:spPr>
            <a:xfrm>
              <a:off x="8853523" y="1264955"/>
              <a:ext cx="572610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2EE97-7D40-934A-AE09-31069CB9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8 -0.10926 L 5E-6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54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build="p"/>
      <p:bldP spid="43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nonnegative cone">
            <a:extLst>
              <a:ext uri="{FF2B5EF4-FFF2-40B4-BE49-F238E27FC236}">
                <a16:creationId xmlns:a16="http://schemas.microsoft.com/office/drawing/2014/main" id="{B5F61799-A3E9-4247-A4A5-2AB0CE78A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4" y="0"/>
            <a:ext cx="6858000" cy="6858000"/>
          </a:xfrm>
          <a:prstGeom prst="rect">
            <a:avLst/>
          </a:prstGeom>
        </p:spPr>
      </p:pic>
      <p:pic>
        <p:nvPicPr>
          <p:cNvPr id="14" name="sos cone">
            <a:extLst>
              <a:ext uri="{FF2B5EF4-FFF2-40B4-BE49-F238E27FC236}">
                <a16:creationId xmlns:a16="http://schemas.microsoft.com/office/drawing/2014/main" id="{706F562E-4765-A348-B0CF-68E0D4D0F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0" y="0"/>
            <a:ext cx="6858000" cy="6858000"/>
          </a:xfrm>
          <a:prstGeom prst="rect">
            <a:avLst/>
          </a:prstGeom>
        </p:spPr>
      </p:pic>
      <p:pic>
        <p:nvPicPr>
          <p:cNvPr id="26" name="convex cone">
            <a:extLst>
              <a:ext uri="{FF2B5EF4-FFF2-40B4-BE49-F238E27FC236}">
                <a16:creationId xmlns:a16="http://schemas.microsoft.com/office/drawing/2014/main" id="{021F3EB1-E254-954B-961B-20AE82B8202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79" y="22353"/>
            <a:ext cx="6858000" cy="6858000"/>
          </a:xfrm>
          <a:prstGeom prst="rect">
            <a:avLst/>
          </a:prstGeom>
        </p:spPr>
      </p:pic>
      <p:grpSp>
        <p:nvGrpSpPr>
          <p:cNvPr id="5" name="Hilbert"/>
          <p:cNvGrpSpPr/>
          <p:nvPr/>
        </p:nvGrpSpPr>
        <p:grpSpPr>
          <a:xfrm>
            <a:off x="9554668" y="3758188"/>
            <a:ext cx="3367727" cy="2455293"/>
            <a:chOff x="7421064" y="3758184"/>
            <a:chExt cx="3367726" cy="2455293"/>
          </a:xfrm>
        </p:grpSpPr>
        <p:pic>
          <p:nvPicPr>
            <p:cNvPr id="34" name="hilbert_table">
              <a:extLst>
                <a:ext uri="{FF2B5EF4-FFF2-40B4-BE49-F238E27FC236}">
                  <a16:creationId xmlns:a16="http://schemas.microsoft.com/office/drawing/2014/main" id="{2D16EE47-8790-EC4F-9084-AF1E8053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4915" y="3758184"/>
              <a:ext cx="3000024" cy="1998221"/>
            </a:xfrm>
            <a:prstGeom prst="rect">
              <a:avLst/>
            </a:prstGeom>
          </p:spPr>
        </p:pic>
        <p:sp>
          <p:nvSpPr>
            <p:cNvPr id="16" name="[aa,b,parrilo]">
              <a:extLst>
                <a:ext uri="{FF2B5EF4-FFF2-40B4-BE49-F238E27FC236}">
                  <a16:creationId xmlns:a16="http://schemas.microsoft.com/office/drawing/2014/main" id="{9E7308CE-3469-3641-A93B-871393B001DB}"/>
                </a:ext>
              </a:extLst>
            </p:cNvPr>
            <p:cNvSpPr txBox="1"/>
            <p:nvPr/>
          </p:nvSpPr>
          <p:spPr>
            <a:xfrm>
              <a:off x="7421064" y="5905700"/>
              <a:ext cx="3367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[Ahmadi, Blekherman, </a:t>
              </a:r>
              <a:r>
                <a:rPr lang="en-US" sz="1400" b="1" err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Parrilo</a:t>
              </a:r>
              <a:r>
                <a:rPr lang="en-US" sz="1400" b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]</a:t>
              </a:r>
            </a:p>
          </p:txBody>
        </p:sp>
      </p:grpSp>
      <p:grpSp>
        <p:nvGrpSpPr>
          <p:cNvPr id="35" name="convex implies nonneg">
            <a:extLst>
              <a:ext uri="{FF2B5EF4-FFF2-40B4-BE49-F238E27FC236}">
                <a16:creationId xmlns:a16="http://schemas.microsoft.com/office/drawing/2014/main" id="{F83BCD9C-A472-EA40-8B24-5259DCF8AF13}"/>
              </a:ext>
            </a:extLst>
          </p:cNvPr>
          <p:cNvGrpSpPr/>
          <p:nvPr/>
        </p:nvGrpSpPr>
        <p:grpSpPr>
          <a:xfrm>
            <a:off x="9372293" y="2805761"/>
            <a:ext cx="6295937" cy="369333"/>
            <a:chOff x="6096000" y="1720652"/>
            <a:chExt cx="6295937" cy="369331"/>
          </a:xfrm>
        </p:grpSpPr>
        <p:sp>
          <p:nvSpPr>
            <p:cNvPr id="36" name="text">
              <a:extLst>
                <a:ext uri="{FF2B5EF4-FFF2-40B4-BE49-F238E27FC236}">
                  <a16:creationId xmlns:a16="http://schemas.microsoft.com/office/drawing/2014/main" id="{532D8332-A9AB-554A-B505-CE42DF8165F8}"/>
                </a:ext>
              </a:extLst>
            </p:cNvPr>
            <p:cNvSpPr txBox="1"/>
            <p:nvPr/>
          </p:nvSpPr>
          <p:spPr>
            <a:xfrm>
              <a:off x="6096000" y="1720652"/>
              <a:ext cx="62959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Convex </a:t>
              </a:r>
              <a:r>
                <a:rPr lang="en-US">
                  <a:latin typeface="Futura Medium" panose="020B0602020204020303" pitchFamily="34" charset="-79"/>
                  <a:cs typeface="Futura Medium" panose="020B0602020204020303" pitchFamily="34" charset="-79"/>
                </a:rPr>
                <a:t>			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>
                  <a:solidFill>
                    <a:schemeClr val="accent2">
                      <a:lumMod val="75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SOS-Convex</a:t>
              </a:r>
              <a:r>
                <a:rPr lang="en-US">
                  <a:solidFill>
                    <a:schemeClr val="accent2">
                      <a:lumMod val="5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  <a:r>
                <a:rPr lang="en-US" b="1">
                  <a:latin typeface="Monaco" pitchFamily="2" charset="77"/>
                  <a:cs typeface="Futura Medium" panose="020B0602020204020303" pitchFamily="34" charset="-79"/>
                </a:rPr>
                <a:t>?</a:t>
              </a:r>
            </a:p>
          </p:txBody>
        </p:sp>
        <p:sp>
          <p:nvSpPr>
            <p:cNvPr id="37" name="arrow">
              <a:extLst>
                <a:ext uri="{FF2B5EF4-FFF2-40B4-BE49-F238E27FC236}">
                  <a16:creationId xmlns:a16="http://schemas.microsoft.com/office/drawing/2014/main" id="{54F8E7BB-FB48-1749-B3F0-1774D17C054F}"/>
                </a:ext>
              </a:extLst>
            </p:cNvPr>
            <p:cNvSpPr/>
            <p:nvPr/>
          </p:nvSpPr>
          <p:spPr>
            <a:xfrm>
              <a:off x="7927533" y="1810689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mputationally attractive">
            <a:extLst>
              <a:ext uri="{FF2B5EF4-FFF2-40B4-BE49-F238E27FC236}">
                <a16:creationId xmlns:a16="http://schemas.microsoft.com/office/drawing/2014/main" id="{98D48BF9-2B60-944F-B83D-63A5AC36F0DB}"/>
              </a:ext>
            </a:extLst>
          </p:cNvPr>
          <p:cNvSpPr txBox="1"/>
          <p:nvPr/>
        </p:nvSpPr>
        <p:spPr>
          <a:xfrm>
            <a:off x="9372295" y="1968043"/>
            <a:ext cx="629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Computationally attractive!</a:t>
            </a:r>
            <a:endParaRPr lang="en-US">
              <a:latin typeface="Monaco" pitchFamily="2" charset="77"/>
              <a:cs typeface="Futura Medium" panose="020B0602020204020303" pitchFamily="34" charset="-79"/>
            </a:endParaRPr>
          </a:p>
        </p:txBody>
      </p:sp>
      <p:grpSp>
        <p:nvGrpSpPr>
          <p:cNvPr id="17" name="sconvex implies sos">
            <a:extLst>
              <a:ext uri="{FF2B5EF4-FFF2-40B4-BE49-F238E27FC236}">
                <a16:creationId xmlns:a16="http://schemas.microsoft.com/office/drawing/2014/main" id="{F83BCD9C-A472-EA40-8B24-5259DCF8AF13}"/>
              </a:ext>
            </a:extLst>
          </p:cNvPr>
          <p:cNvGrpSpPr/>
          <p:nvPr/>
        </p:nvGrpSpPr>
        <p:grpSpPr>
          <a:xfrm>
            <a:off x="9372296" y="1130337"/>
            <a:ext cx="6295937" cy="369333"/>
            <a:chOff x="6096000" y="1720652"/>
            <a:chExt cx="6295937" cy="369331"/>
          </a:xfrm>
        </p:grpSpPr>
        <p:sp>
          <p:nvSpPr>
            <p:cNvPr id="19" name="text">
              <a:extLst>
                <a:ext uri="{FF2B5EF4-FFF2-40B4-BE49-F238E27FC236}">
                  <a16:creationId xmlns:a16="http://schemas.microsoft.com/office/drawing/2014/main" id="{532D8332-A9AB-554A-B505-CE42DF8165F8}"/>
                </a:ext>
              </a:extLst>
            </p:cNvPr>
            <p:cNvSpPr txBox="1"/>
            <p:nvPr/>
          </p:nvSpPr>
          <p:spPr>
            <a:xfrm>
              <a:off x="6096000" y="1720652"/>
              <a:ext cx="62959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75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SOS-Convex</a:t>
              </a:r>
              <a:r>
                <a:rPr lang="en-US">
                  <a:latin typeface="Futura Medium" panose="020B0602020204020303" pitchFamily="34" charset="-79"/>
                  <a:cs typeface="Futura Medium" panose="020B0602020204020303" pitchFamily="34" charset="-79"/>
                </a:rPr>
                <a:t> 		</a:t>
              </a:r>
              <a:r>
                <a:rPr lang="en-US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SOS 	</a:t>
              </a:r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✔</a:t>
              </a:r>
              <a:endParaRPr lang="en-US" b="1">
                <a:solidFill>
                  <a:schemeClr val="accent6">
                    <a:lumMod val="50000"/>
                  </a:schemeClr>
                </a:solidFill>
                <a:latin typeface="Monaco"/>
              </a:endParaRPr>
            </a:p>
          </p:txBody>
        </p:sp>
        <p:sp>
          <p:nvSpPr>
            <p:cNvPr id="20" name="arrow">
              <a:extLst>
                <a:ext uri="{FF2B5EF4-FFF2-40B4-BE49-F238E27FC236}">
                  <a16:creationId xmlns:a16="http://schemas.microsoft.com/office/drawing/2014/main" id="{54F8E7BB-FB48-1749-B3F0-1774D17C054F}"/>
                </a:ext>
              </a:extLst>
            </p:cNvPr>
            <p:cNvSpPr/>
            <p:nvPr/>
          </p:nvSpPr>
          <p:spPr>
            <a:xfrm>
              <a:off x="7927533" y="1810689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sconvex implies convex">
            <a:extLst>
              <a:ext uri="{FF2B5EF4-FFF2-40B4-BE49-F238E27FC236}">
                <a16:creationId xmlns:a16="http://schemas.microsoft.com/office/drawing/2014/main" id="{F83BCD9C-A472-EA40-8B24-5259DCF8AF13}"/>
              </a:ext>
            </a:extLst>
          </p:cNvPr>
          <p:cNvGrpSpPr/>
          <p:nvPr/>
        </p:nvGrpSpPr>
        <p:grpSpPr>
          <a:xfrm>
            <a:off x="9372296" y="517082"/>
            <a:ext cx="6295937" cy="369333"/>
            <a:chOff x="6096000" y="1720652"/>
            <a:chExt cx="6295937" cy="369331"/>
          </a:xfrm>
        </p:grpSpPr>
        <p:sp>
          <p:nvSpPr>
            <p:cNvPr id="27" name="text">
              <a:extLst>
                <a:ext uri="{FF2B5EF4-FFF2-40B4-BE49-F238E27FC236}">
                  <a16:creationId xmlns:a16="http://schemas.microsoft.com/office/drawing/2014/main" id="{532D8332-A9AB-554A-B505-CE42DF8165F8}"/>
                </a:ext>
              </a:extLst>
            </p:cNvPr>
            <p:cNvSpPr txBox="1"/>
            <p:nvPr/>
          </p:nvSpPr>
          <p:spPr>
            <a:xfrm>
              <a:off x="6096000" y="1720652"/>
              <a:ext cx="629593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75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SOS-Convex</a:t>
              </a:r>
              <a:r>
                <a:rPr lang="en-US">
                  <a:latin typeface="Futura Medium" panose="020B0602020204020303" pitchFamily="34" charset="-79"/>
                  <a:cs typeface="Futura Medium" panose="020B0602020204020303" pitchFamily="34" charset="-79"/>
                </a:rPr>
                <a:t> 		</a:t>
              </a:r>
              <a:r>
                <a:rPr lang="en-US">
                  <a:solidFill>
                    <a:schemeClr val="accent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Convex </a:t>
              </a:r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✔</a:t>
              </a:r>
              <a:endParaRPr lang="en-US" b="1">
                <a:solidFill>
                  <a:schemeClr val="accent6">
                    <a:lumMod val="50000"/>
                  </a:schemeClr>
                </a:solidFill>
                <a:latin typeface="Monaco"/>
              </a:endParaRPr>
            </a:p>
          </p:txBody>
        </p:sp>
        <p:sp>
          <p:nvSpPr>
            <p:cNvPr id="29" name="arrow">
              <a:extLst>
                <a:ext uri="{FF2B5EF4-FFF2-40B4-BE49-F238E27FC236}">
                  <a16:creationId xmlns:a16="http://schemas.microsoft.com/office/drawing/2014/main" id="{54F8E7BB-FB48-1749-B3F0-1774D17C054F}"/>
                </a:ext>
              </a:extLst>
            </p:cNvPr>
            <p:cNvSpPr/>
            <p:nvPr/>
          </p:nvSpPr>
          <p:spPr>
            <a:xfrm>
              <a:off x="7927533" y="1810689"/>
              <a:ext cx="692858" cy="189257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sos convex"/>
          <p:cNvGrpSpPr/>
          <p:nvPr/>
        </p:nvGrpSpPr>
        <p:grpSpPr>
          <a:xfrm>
            <a:off x="3033292" y="3066838"/>
            <a:ext cx="5728383" cy="1858292"/>
            <a:chOff x="899687" y="3066838"/>
            <a:chExt cx="5728383" cy="1858292"/>
          </a:xfrm>
        </p:grpSpPr>
        <p:pic>
          <p:nvPicPr>
            <p:cNvPr id="9" name="sosconvex cone">
              <a:extLst>
                <a:ext uri="{FF2B5EF4-FFF2-40B4-BE49-F238E27FC236}">
                  <a16:creationId xmlns:a16="http://schemas.microsoft.com/office/drawing/2014/main" id="{4A7B628A-0AD0-CA4C-9F26-121EF894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687" y="3066838"/>
              <a:ext cx="3175786" cy="1218698"/>
            </a:xfrm>
            <a:prstGeom prst="rect">
              <a:avLst/>
            </a:prstGeom>
          </p:spPr>
        </p:pic>
        <p:cxnSp>
          <p:nvCxnSpPr>
            <p:cNvPr id="23" name="p sos-convex -&gt;">
              <a:extLst>
                <a:ext uri="{FF2B5EF4-FFF2-40B4-BE49-F238E27FC236}">
                  <a16:creationId xmlns:a16="http://schemas.microsoft.com/office/drawing/2014/main" id="{9833CEE5-79CC-5344-AE27-5932FDD4D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6433" y="3502153"/>
              <a:ext cx="1305348" cy="512063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p sos-convex txt">
                  <a:extLst>
                    <a:ext uri="{FF2B5EF4-FFF2-40B4-BE49-F238E27FC236}">
                      <a16:creationId xmlns:a16="http://schemas.microsoft.com/office/drawing/2014/main" id="{9EA01BE3-C1B1-4749-8555-98C32F7A91E3}"/>
                    </a:ext>
                  </a:extLst>
                </p:cNvPr>
                <p:cNvSpPr txBox="1"/>
                <p:nvPr/>
              </p:nvSpPr>
              <p:spPr>
                <a:xfrm>
                  <a:off x="4761781" y="3936642"/>
                  <a:ext cx="1866289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err="1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</a:t>
                  </a:r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-convex</a:t>
                  </a: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is </a:t>
                  </a:r>
                  <a:r>
                    <a:rPr lang="en-US" err="1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</a:t>
                  </a:r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8" name="p sos-convex txt">
                  <a:extLst>
                    <a:ext uri="{FF2B5EF4-FFF2-40B4-BE49-F238E27FC236}">
                      <a16:creationId xmlns:a16="http://schemas.microsoft.com/office/drawing/2014/main" id="{9EA01BE3-C1B1-4749-8555-98C32F7A9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781" y="3936642"/>
                  <a:ext cx="1866289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4054" t="-11111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[helton nie]">
              <a:extLst>
                <a:ext uri="{FF2B5EF4-FFF2-40B4-BE49-F238E27FC236}">
                  <a16:creationId xmlns:a16="http://schemas.microsoft.com/office/drawing/2014/main" id="{D557DCFD-67A1-8E40-B2CB-FA34AB104744}"/>
                </a:ext>
              </a:extLst>
            </p:cNvPr>
            <p:cNvSpPr/>
            <p:nvPr/>
          </p:nvSpPr>
          <p:spPr>
            <a:xfrm>
              <a:off x="4761782" y="4617353"/>
              <a:ext cx="16882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[Helton, </a:t>
              </a:r>
              <a:r>
                <a:rPr lang="en-US" sz="1400" b="1" err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Nie</a:t>
              </a:r>
              <a:r>
                <a:rPr lang="en-US" sz="1400" b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] 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B4C93-DCE6-BC4B-8F55-87D4D9EE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2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escent methods"/>
          <p:cNvGrpSpPr/>
          <p:nvPr/>
        </p:nvGrpSpPr>
        <p:grpSpPr>
          <a:xfrm>
            <a:off x="4822162" y="2016658"/>
            <a:ext cx="3127031" cy="3199082"/>
            <a:chOff x="2958378" y="2016657"/>
            <a:chExt cx="3127031" cy="3199081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B11C732D-EFE6-4F56-9BE9-01DCF74F6E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45736" y="2211124"/>
              <a:ext cx="1934139" cy="154520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E672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94508FB-1030-497B-8DEC-059E486EF075}"/>
                    </a:ext>
                  </a:extLst>
                </p:cNvPr>
                <p:cNvSpPr txBox="1"/>
                <p:nvPr/>
              </p:nvSpPr>
              <p:spPr>
                <a:xfrm>
                  <a:off x="2958378" y="4015409"/>
                  <a:ext cx="2638992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Descent methods:</a:t>
                  </a:r>
                </a:p>
                <a:p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2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2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94508FB-1030-497B-8DEC-059E486EF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8378" y="4015409"/>
                  <a:ext cx="2638992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1923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SOS hierarchy"/>
          <p:cNvGrpSpPr/>
          <p:nvPr/>
        </p:nvGrpSpPr>
        <p:grpSpPr>
          <a:xfrm>
            <a:off x="8969629" y="2016658"/>
            <a:ext cx="4266168" cy="4039244"/>
            <a:chOff x="6133568" y="2015912"/>
            <a:chExt cx="4266169" cy="4039244"/>
          </a:xfrm>
        </p:grpSpPr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D4A83DE9-56B5-4C28-99E1-66DCB3245E6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39101" y="2210379"/>
              <a:ext cx="1934139" cy="154520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FBA36F-A2CC-4C32-A8EE-1C31D662EF1B}"/>
                    </a:ext>
                  </a:extLst>
                </p:cNvPr>
                <p:cNvSpPr txBox="1"/>
                <p:nvPr/>
              </p:nvSpPr>
              <p:spPr>
                <a:xfrm>
                  <a:off x="7205207" y="3950797"/>
                  <a:ext cx="3194530" cy="21043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 hierarchies</a:t>
                  </a:r>
                </a:p>
                <a:p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func>
                      <m:r>
                        <a:rPr lang="en-US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err="1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s.t.</a:t>
                  </a:r>
                  <a:r>
                    <a:rPr lang="en-US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is </a:t>
                  </a:r>
                  <a:r>
                    <a:rPr lang="en-US" err="1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</a:t>
                  </a:r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cs typeface="Futura Medium" panose="020B0602020204020303" pitchFamily="34" charset="-79"/>
                          </a:rPr>
                          <m:t>⋮</m:t>
                        </m:r>
                      </m:oMath>
                    </m:oMathPara>
                  </a14:m>
                  <a:endParaRPr lang="en-US" b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endPara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5FBA36F-A2CC-4C32-A8EE-1C31D662E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207" y="3950797"/>
                  <a:ext cx="3194530" cy="2104359"/>
                </a:xfrm>
                <a:prstGeom prst="rect">
                  <a:avLst/>
                </a:prstGeom>
                <a:blipFill>
                  <a:blip r:embed="rId4"/>
                  <a:stretch>
                    <a:fillRect l="-1587" t="-599" r="-7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hen">
                <a:extLst>
                  <a:ext uri="{FF2B5EF4-FFF2-40B4-BE49-F238E27FC236}">
                    <a16:creationId xmlns:a16="http://schemas.microsoft.com/office/drawing/2014/main" id="{AF4609CF-93EC-464D-B042-76A55C69A410}"/>
                  </a:ext>
                </a:extLst>
              </p:cNvPr>
              <p:cNvSpPr txBox="1"/>
              <p:nvPr/>
            </p:nvSpPr>
            <p:spPr>
              <a:xfrm>
                <a:off x="5244384" y="6099200"/>
                <a:ext cx="3348930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solidFill>
                      <a:srgbClr val="E6727A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Then</a:t>
                </a:r>
                <a:r>
                  <a:rPr lang="en-US" sz="200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is exact;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00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7" name="then">
                <a:extLst>
                  <a:ext uri="{FF2B5EF4-FFF2-40B4-BE49-F238E27FC236}">
                    <a16:creationId xmlns:a16="http://schemas.microsoft.com/office/drawing/2014/main" id="{AF4609CF-93EC-464D-B042-76A55C69A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84" y="6099200"/>
                <a:ext cx="3348930" cy="412934"/>
              </a:xfrm>
              <a:prstGeom prst="rect">
                <a:avLst/>
              </a:prstGeom>
              <a:blipFill>
                <a:blip r:embed="rId5"/>
                <a:stretch>
                  <a:fillRect l="-1509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if we knew">
                <a:extLst>
                  <a:ext uri="{FF2B5EF4-FFF2-40B4-BE49-F238E27FC236}">
                    <a16:creationId xmlns:a16="http://schemas.microsoft.com/office/drawing/2014/main" id="{9B53A667-7D1D-46B6-BD1D-CAA4C9ACDEFF}"/>
                  </a:ext>
                </a:extLst>
              </p:cNvPr>
              <p:cNvSpPr txBox="1"/>
              <p:nvPr/>
            </p:nvSpPr>
            <p:spPr>
              <a:xfrm>
                <a:off x="5244387" y="5609400"/>
                <a:ext cx="6978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rgbClr val="E6727A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If we knew </a:t>
                </a:r>
                <a:r>
                  <a:rPr lang="en-US" sz="200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that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0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nonnegative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/>
                      </a:rPr>
                      <m:t>⇒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/>
                      </a:rPr>
                      <m:t>p</m:t>
                    </m:r>
                    <m:r>
                      <a:rPr lang="en-US" sz="200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/>
                      </a:rPr>
                      <m:t>−</m:t>
                    </m:r>
                    <m:r>
                      <a:rPr lang="en-US" sz="20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/>
                      </a:rPr>
                      <m:t>𝛾</m:t>
                    </m:r>
                  </m:oMath>
                </a14:m>
                <a:r>
                  <a:rPr lang="en-US" sz="200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000" err="1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sos</a:t>
                </a:r>
                <a:endParaRPr lang="en-US" sz="200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5" name="if we knew">
                <a:extLst>
                  <a:ext uri="{FF2B5EF4-FFF2-40B4-BE49-F238E27FC236}">
                    <a16:creationId xmlns:a16="http://schemas.microsoft.com/office/drawing/2014/main" id="{9B53A667-7D1D-46B6-BD1D-CAA4C9ACD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387" y="5609400"/>
                <a:ext cx="6978789" cy="400110"/>
              </a:xfrm>
              <a:prstGeom prst="rect">
                <a:avLst/>
              </a:prstGeom>
              <a:blipFill>
                <a:blip r:embed="rId6"/>
                <a:stretch>
                  <a:fillRect l="-727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 x^2+y^2">
            <a:extLst>
              <a:ext uri="{FF2B5EF4-FFF2-40B4-BE49-F238E27FC236}">
                <a16:creationId xmlns:a16="http://schemas.microsoft.com/office/drawing/2014/main" id="{5D5C13EC-0291-834E-9573-420E52607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8920" y="1406899"/>
            <a:ext cx="2795467" cy="1435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 convex">
                <a:extLst>
                  <a:ext uri="{FF2B5EF4-FFF2-40B4-BE49-F238E27FC236}">
                    <a16:creationId xmlns:a16="http://schemas.microsoft.com/office/drawing/2014/main" id="{6FCD6E48-4FA1-46E4-9BD7-219147C2B4C8}"/>
                  </a:ext>
                </a:extLst>
              </p:cNvPr>
              <p:cNvSpPr/>
              <p:nvPr/>
            </p:nvSpPr>
            <p:spPr>
              <a:xfrm>
                <a:off x="6721368" y="1568175"/>
                <a:ext cx="35688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800">
                    <a:solidFill>
                      <a:srgbClr val="E6727A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convex</a:t>
                </a:r>
                <a:r>
                  <a:rPr lang="en-US" sz="280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80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polynomial</a:t>
                </a:r>
              </a:p>
            </p:txBody>
          </p:sp>
        </mc:Choice>
        <mc:Fallback>
          <p:sp>
            <p:nvSpPr>
              <p:cNvPr id="3" name="p convex">
                <a:extLst>
                  <a:ext uri="{FF2B5EF4-FFF2-40B4-BE49-F238E27FC236}">
                    <a16:creationId xmlns:a16="http://schemas.microsoft.com/office/drawing/2014/main" id="{6FCD6E48-4FA1-46E4-9BD7-219147C2B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368" y="1568175"/>
                <a:ext cx="3568862" cy="523220"/>
              </a:xfrm>
              <a:prstGeom prst="rect">
                <a:avLst/>
              </a:prstGeom>
              <a:blipFill>
                <a:blip r:embed="rId8"/>
                <a:stretch>
                  <a:fillRect l="-709" t="-9302" r="-248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pop">
                <a:extLst>
                  <a:ext uri="{FF2B5EF4-FFF2-40B4-BE49-F238E27FC236}">
                    <a16:creationId xmlns:a16="http://schemas.microsoft.com/office/drawing/2014/main" id="{61861B2D-2B0A-4747-9544-11A0F43236A4}"/>
                  </a:ext>
                </a:extLst>
              </p:cNvPr>
              <p:cNvSpPr txBox="1"/>
              <p:nvPr/>
            </p:nvSpPr>
            <p:spPr>
              <a:xfrm>
                <a:off x="6821712" y="581313"/>
                <a:ext cx="3049809" cy="720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600" b="1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600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chemeClr val="accent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chemeClr val="accent2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3600" i="1">
                              <a:solidFill>
                                <a:schemeClr val="accent2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600" b="1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>
                                  <a:solidFill>
                                    <a:schemeClr val="accent2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" name="pop">
                <a:extLst>
                  <a:ext uri="{FF2B5EF4-FFF2-40B4-BE49-F238E27FC236}">
                    <a16:creationId xmlns:a16="http://schemas.microsoft.com/office/drawing/2014/main" id="{61861B2D-2B0A-4747-9544-11A0F4323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712" y="581313"/>
                <a:ext cx="3049809" cy="720775"/>
              </a:xfrm>
              <a:prstGeom prst="rect">
                <a:avLst/>
              </a:prstGeom>
              <a:blipFill>
                <a:blip r:embed="rId9"/>
                <a:stretch>
                  <a:fillRect l="-2490"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always convex"/>
          <p:cNvGrpSpPr/>
          <p:nvPr/>
        </p:nvGrpSpPr>
        <p:grpSpPr>
          <a:xfrm>
            <a:off x="11819041" y="3522996"/>
            <a:ext cx="2149843" cy="1371635"/>
            <a:chOff x="8998527" y="3595035"/>
            <a:chExt cx="2149842" cy="1371635"/>
          </a:xfrm>
        </p:grpSpPr>
        <p:sp>
          <p:nvSpPr>
            <p:cNvPr id="7" name="Oval 6"/>
            <p:cNvSpPr/>
            <p:nvPr/>
          </p:nvSpPr>
          <p:spPr>
            <a:xfrm>
              <a:off x="8998527" y="4582206"/>
              <a:ext cx="820882" cy="384464"/>
            </a:xfrm>
            <a:prstGeom prst="ellipse">
              <a:avLst/>
            </a:prstGeom>
            <a:noFill/>
            <a:ln w="19050">
              <a:solidFill>
                <a:srgbClr val="E6727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6727A"/>
                </a:solidFill>
              </a:endParaRPr>
            </a:p>
          </p:txBody>
        </p:sp>
        <p:cxnSp>
          <p:nvCxnSpPr>
            <p:cNvPr id="9" name="Straight Arrow Connector 8"/>
            <p:cNvCxnSpPr>
              <a:endCxn id="7" idx="0"/>
            </p:cNvCxnSpPr>
            <p:nvPr/>
          </p:nvCxnSpPr>
          <p:spPr>
            <a:xfrm flipH="1">
              <a:off x="9408968" y="3905150"/>
              <a:ext cx="503959" cy="677056"/>
            </a:xfrm>
            <a:prstGeom prst="straightConnector1">
              <a:avLst/>
            </a:prstGeom>
            <a:ln w="38100">
              <a:solidFill>
                <a:srgbClr val="E672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9428732" y="3595035"/>
              <a:ext cx="17196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E6727A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always convex</a:t>
              </a:r>
              <a:endParaRPr lang="en-US">
                <a:solidFill>
                  <a:srgbClr val="E6727A"/>
                </a:solidFill>
              </a:endParaRP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E125F3-EDB3-7148-936D-04CF63B9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9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 &gt;= 0">
            <a:extLst>
              <a:ext uri="{FF2B5EF4-FFF2-40B4-BE49-F238E27FC236}">
                <a16:creationId xmlns:a16="http://schemas.microsoft.com/office/drawing/2014/main" id="{3D8D1A48-845F-47BE-A76D-2E1E9357705D}"/>
              </a:ext>
            </a:extLst>
          </p:cNvPr>
          <p:cNvGrpSpPr/>
          <p:nvPr/>
        </p:nvGrpSpPr>
        <p:grpSpPr>
          <a:xfrm>
            <a:off x="2141230" y="1744376"/>
            <a:ext cx="4468243" cy="3871161"/>
            <a:chOff x="-1228726" y="0"/>
            <a:chExt cx="7915764" cy="6858000"/>
          </a:xfrm>
        </p:grpSpPr>
        <p:pic>
          <p:nvPicPr>
            <p:cNvPr id="19" name="nonnegative">
              <a:extLst>
                <a:ext uri="{FF2B5EF4-FFF2-40B4-BE49-F238E27FC236}">
                  <a16:creationId xmlns:a16="http://schemas.microsoft.com/office/drawing/2014/main" id="{B5F61799-A3E9-4247-A4A5-2AB0CE78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0" name="p nonneg -&gt;">
              <a:extLst>
                <a:ext uri="{FF2B5EF4-FFF2-40B4-BE49-F238E27FC236}">
                  <a16:creationId xmlns:a16="http://schemas.microsoft.com/office/drawing/2014/main" id="{6E6C64A7-433D-4291-B584-E2397349C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652" y="2354258"/>
              <a:ext cx="955224" cy="2184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/>
                <p:nvPr/>
              </p:nvSpPr>
              <p:spPr>
                <a:xfrm>
                  <a:off x="4217879" y="2058850"/>
                  <a:ext cx="2469159" cy="4907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879" y="2058850"/>
                  <a:ext cx="2469159" cy="490721"/>
                </a:xfrm>
                <a:prstGeom prst="rect">
                  <a:avLst/>
                </a:prstGeom>
                <a:blipFill>
                  <a:blip r:embed="rId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p sos">
            <a:extLst>
              <a:ext uri="{FF2B5EF4-FFF2-40B4-BE49-F238E27FC236}">
                <a16:creationId xmlns:a16="http://schemas.microsoft.com/office/drawing/2014/main" id="{2FE6A23A-66E3-4A07-8345-3E29CED92AE4}"/>
              </a:ext>
            </a:extLst>
          </p:cNvPr>
          <p:cNvGrpSpPr/>
          <p:nvPr/>
        </p:nvGrpSpPr>
        <p:grpSpPr>
          <a:xfrm>
            <a:off x="2129253" y="1744374"/>
            <a:ext cx="4917908" cy="3871161"/>
            <a:chOff x="-1228726" y="0"/>
            <a:chExt cx="8712374" cy="6858000"/>
          </a:xfrm>
        </p:grpSpPr>
        <p:pic>
          <p:nvPicPr>
            <p:cNvPr id="24" name="sos">
              <a:extLst>
                <a:ext uri="{FF2B5EF4-FFF2-40B4-BE49-F238E27FC236}">
                  <a16:creationId xmlns:a16="http://schemas.microsoft.com/office/drawing/2014/main" id="{71973F25-5FAC-42C5-9558-F59B2D0C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5" name="p sos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0" y="5583384"/>
              <a:ext cx="995647" cy="1731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5014489" y="5324338"/>
                  <a:ext cx="2469159" cy="4907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sz="1600" err="1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</a:t>
                  </a:r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6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489" y="5324338"/>
                  <a:ext cx="2469159" cy="490721"/>
                </a:xfrm>
                <a:prstGeom prst="rect">
                  <a:avLst/>
                </a:prstGeom>
                <a:blipFill>
                  <a:blip r:embed="rId5"/>
                  <a:stretch>
                    <a:fillRect l="-5405" t="-8696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convex in">
            <a:extLst>
              <a:ext uri="{FF2B5EF4-FFF2-40B4-BE49-F238E27FC236}">
                <a16:creationId xmlns:a16="http://schemas.microsoft.com/office/drawing/2014/main" id="{6CECB779-2931-422C-A07E-6E160EE40B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2" y="1723592"/>
            <a:ext cx="3871161" cy="3871161"/>
          </a:xfrm>
          <a:prstGeom prst="rect">
            <a:avLst/>
          </a:prstGeom>
        </p:spPr>
      </p:pic>
      <p:pic>
        <p:nvPicPr>
          <p:cNvPr id="28" name="convex out">
            <a:extLst>
              <a:ext uri="{FF2B5EF4-FFF2-40B4-BE49-F238E27FC236}">
                <a16:creationId xmlns:a16="http://schemas.microsoft.com/office/drawing/2014/main" id="{577D5E71-1E0B-41D5-8BBA-C301F6EDEF8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2" y="1744376"/>
            <a:ext cx="3871161" cy="3871161"/>
          </a:xfrm>
          <a:prstGeom prst="rect">
            <a:avLst/>
          </a:prstGeom>
        </p:spPr>
      </p:pic>
      <p:pic>
        <p:nvPicPr>
          <p:cNvPr id="29" name="Linear ineq">
            <a:extLst>
              <a:ext uri="{FF2B5EF4-FFF2-40B4-BE49-F238E27FC236}">
                <a16:creationId xmlns:a16="http://schemas.microsoft.com/office/drawing/2014/main" id="{CBDCEEAD-E0EE-484F-9D58-2CD6236FEE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3022" y="2622622"/>
            <a:ext cx="3300156" cy="3149447"/>
          </a:xfrm>
          <a:prstGeom prst="rect">
            <a:avLst/>
          </a:prstGeom>
        </p:spPr>
      </p:pic>
      <p:grpSp>
        <p:nvGrpSpPr>
          <p:cNvPr id="34" name="p conv -&gt;"/>
          <p:cNvGrpSpPr/>
          <p:nvPr/>
        </p:nvGrpSpPr>
        <p:grpSpPr>
          <a:xfrm>
            <a:off x="4817007" y="3582144"/>
            <a:ext cx="2144528" cy="276999"/>
            <a:chOff x="3052321" y="3372746"/>
            <a:chExt cx="2144528" cy="276998"/>
          </a:xfrm>
        </p:grpSpPr>
        <p:cxnSp>
          <p:nvCxnSpPr>
            <p:cNvPr id="35" name="p convex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321" y="3517983"/>
              <a:ext cx="670685" cy="30495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p convex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3803073" y="3372746"/>
                  <a:ext cx="1393776" cy="276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sz="160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convex</a:t>
                  </a:r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36" name="p convex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073" y="3372746"/>
                  <a:ext cx="1393776" cy="276998"/>
                </a:xfrm>
                <a:prstGeom prst="rect">
                  <a:avLst/>
                </a:prstGeom>
                <a:blipFill>
                  <a:blip r:embed="rId9"/>
                  <a:stretch>
                    <a:fillRect l="-5405" t="-1304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Title 51">
            <a:extLst>
              <a:ext uri="{FF2B5EF4-FFF2-40B4-BE49-F238E27FC236}">
                <a16:creationId xmlns:a16="http://schemas.microsoft.com/office/drawing/2014/main" id="{9B12AC3F-9EDD-4F66-BB32-4F90B161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5" y="10981"/>
            <a:ext cx="12191999" cy="935668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50000"/>
                  </a:schemeClr>
                </a:solidFill>
                <a:latin typeface="Monaco"/>
                <a:cs typeface="Futura Medium" panose="020B0602020204020303"/>
              </a:rPr>
              <a:t>General outline of the proof</a:t>
            </a:r>
            <a:endParaRPr lang="en-US" sz="3600">
              <a:solidFill>
                <a:schemeClr val="accent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457D87-1B3D-CA40-9D6F-D0DB0B5E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7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234733-344A-324F-B1F5-B634AA7DC7CB}"/>
              </a:ext>
            </a:extLst>
          </p:cNvPr>
          <p:cNvSpPr txBox="1"/>
          <p:nvPr/>
        </p:nvSpPr>
        <p:spPr>
          <a:xfrm>
            <a:off x="8729233" y="2747420"/>
            <a:ext cx="4407151" cy="200240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47625" cap="rnd" cmpd="sng">
            <a:solidFill>
              <a:schemeClr val="accent1"/>
            </a:solidFill>
            <a:prstDash val="solid"/>
            <a:round/>
          </a:ln>
        </p:spPr>
        <p:txBody>
          <a:bodyPr wrap="square" lIns="274320" tIns="182880" rIns="457200" bIns="274320" rtlCol="0" anchor="ctr" anchorCtr="0">
            <a:noAutofit/>
          </a:bodyPr>
          <a:lstStyle/>
          <a:p>
            <a:r>
              <a:rPr lang="en-US" sz="2000" b="1">
                <a:solidFill>
                  <a:srgbClr val="E6727A"/>
                </a:solidFill>
                <a:latin typeface="Monaco" pitchFamily="2" charset="77"/>
                <a:cs typeface="Futura Medium" panose="020B0602020204020303" pitchFamily="34" charset="-79"/>
              </a:rPr>
              <a:t>Theorem: </a:t>
            </a:r>
          </a:p>
          <a:p>
            <a:endParaRPr lang="en-US" sz="2000" b="1">
              <a:solidFill>
                <a:srgbClr val="C00000"/>
              </a:solidFill>
              <a:latin typeface="Monaco" pitchFamily="2" charset="77"/>
              <a:cs typeface="Futura Medium" panose="020B0602020204020303" pitchFamily="34" charset="-79"/>
            </a:endParaRPr>
          </a:p>
          <a:p>
            <a:pPr algn="ctr"/>
            <a:r>
              <a:rPr lang="en-US" sz="2000" b="1">
                <a:solidFill>
                  <a:schemeClr val="accent6">
                    <a:lumMod val="60000"/>
                    <a:lumOff val="40000"/>
                  </a:schemeClr>
                </a:solidFill>
                <a:latin typeface="Monaco" pitchFamily="2" charset="77"/>
                <a:cs typeface="Futura Medium" panose="020B0602020204020303" pitchFamily="34" charset="-79"/>
              </a:rPr>
              <a:t>Convex</a:t>
            </a:r>
            <a:r>
              <a:rPr lang="en-US" sz="2000">
                <a:solidFill>
                  <a:schemeClr val="bg1"/>
                </a:solidFill>
                <a:latin typeface="Monaco" pitchFamily="2" charset="77"/>
                <a:cs typeface="Futura Medium" panose="020B0602020204020303" pitchFamily="34" charset="-79"/>
              </a:rPr>
              <a:t> quaternary quartic forms are </a:t>
            </a:r>
            <a:r>
              <a:rPr lang="en-US" sz="2000" b="1" err="1">
                <a:solidFill>
                  <a:srgbClr val="E6727A"/>
                </a:solidFill>
                <a:latin typeface="Monaco" pitchFamily="2" charset="77"/>
                <a:cs typeface="Futura Medium" panose="020B0602020204020303" pitchFamily="34" charset="-79"/>
              </a:rPr>
              <a:t>sos</a:t>
            </a:r>
            <a:r>
              <a:rPr lang="en-US" sz="2000">
                <a:solidFill>
                  <a:schemeClr val="bg1"/>
                </a:solidFill>
                <a:latin typeface="Monaco" pitchFamily="2" charset="77"/>
                <a:cs typeface="Futura Medium" panose="020B0602020204020303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4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5858AE-E4B0-5F4A-8167-E9C5F51845BC}"/>
              </a:ext>
            </a:extLst>
          </p:cNvPr>
          <p:cNvSpPr txBox="1"/>
          <p:nvPr/>
        </p:nvSpPr>
        <p:spPr>
          <a:xfrm>
            <a:off x="3533776" y="1401709"/>
            <a:ext cx="9815512" cy="2369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32" indent="-742932">
              <a:lnSpc>
                <a:spcPct val="200000"/>
              </a:lnSpc>
              <a:buClr>
                <a:schemeClr val="accent6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>
                <a:solidFill>
                  <a:srgbClr val="E6727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Dual of the cone of </a:t>
            </a:r>
            <a:r>
              <a:rPr lang="en-US" sz="4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sos</a:t>
            </a:r>
            <a:r>
              <a:rPr lang="en-US" sz="4000" dirty="0">
                <a:solidFill>
                  <a:srgbClr val="E6727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forms</a:t>
            </a:r>
          </a:p>
          <a:p>
            <a:pPr marL="742932" indent="-742932">
              <a:lnSpc>
                <a:spcPct val="200000"/>
              </a:lnSpc>
              <a:buClr>
                <a:schemeClr val="accent6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>
                <a:solidFill>
                  <a:srgbClr val="E6727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Dual of the cone of </a:t>
            </a:r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convex</a:t>
            </a:r>
            <a:r>
              <a:rPr lang="en-US" sz="4000" dirty="0">
                <a:solidFill>
                  <a:srgbClr val="E6727A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32173-7A11-D24F-AEE7-32A5EE0D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 &gt;= 0">
            <a:extLst>
              <a:ext uri="{FF2B5EF4-FFF2-40B4-BE49-F238E27FC236}">
                <a16:creationId xmlns:a16="http://schemas.microsoft.com/office/drawing/2014/main" id="{3D8D1A48-845F-47BE-A76D-2E1E9357705D}"/>
              </a:ext>
            </a:extLst>
          </p:cNvPr>
          <p:cNvGrpSpPr/>
          <p:nvPr/>
        </p:nvGrpSpPr>
        <p:grpSpPr>
          <a:xfrm>
            <a:off x="2141230" y="1744376"/>
            <a:ext cx="4468243" cy="3871161"/>
            <a:chOff x="-1228726" y="0"/>
            <a:chExt cx="7915764" cy="6858000"/>
          </a:xfrm>
        </p:grpSpPr>
        <p:pic>
          <p:nvPicPr>
            <p:cNvPr id="19" name="nonnegative">
              <a:extLst>
                <a:ext uri="{FF2B5EF4-FFF2-40B4-BE49-F238E27FC236}">
                  <a16:creationId xmlns:a16="http://schemas.microsoft.com/office/drawing/2014/main" id="{B5F61799-A3E9-4247-A4A5-2AB0CE78A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0" name="p nonneg -&gt;">
              <a:extLst>
                <a:ext uri="{FF2B5EF4-FFF2-40B4-BE49-F238E27FC236}">
                  <a16:creationId xmlns:a16="http://schemas.microsoft.com/office/drawing/2014/main" id="{6E6C64A7-433D-4291-B584-E2397349C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0652" y="2354258"/>
              <a:ext cx="955224" cy="2184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/>
                <p:nvPr/>
              </p:nvSpPr>
              <p:spPr>
                <a:xfrm>
                  <a:off x="4217879" y="2058850"/>
                  <a:ext cx="2469159" cy="4361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sz="160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2" name="p(x) &gt;= 0">
                  <a:extLst>
                    <a:ext uri="{FF2B5EF4-FFF2-40B4-BE49-F238E27FC236}">
                      <a16:creationId xmlns:a16="http://schemas.microsoft.com/office/drawing/2014/main" id="{2E2196D5-DC70-4009-86D1-B367F60D7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7879" y="2058850"/>
                  <a:ext cx="2469159" cy="436196"/>
                </a:xfrm>
                <a:prstGeom prst="rect">
                  <a:avLst/>
                </a:prstGeom>
                <a:blipFill>
                  <a:blip r:embed="rId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p sos">
            <a:extLst>
              <a:ext uri="{FF2B5EF4-FFF2-40B4-BE49-F238E27FC236}">
                <a16:creationId xmlns:a16="http://schemas.microsoft.com/office/drawing/2014/main" id="{2FE6A23A-66E3-4A07-8345-3E29CED92AE4}"/>
              </a:ext>
            </a:extLst>
          </p:cNvPr>
          <p:cNvGrpSpPr/>
          <p:nvPr/>
        </p:nvGrpSpPr>
        <p:grpSpPr>
          <a:xfrm>
            <a:off x="2129253" y="1744374"/>
            <a:ext cx="4917908" cy="3871161"/>
            <a:chOff x="-1228726" y="0"/>
            <a:chExt cx="8712374" cy="6858000"/>
          </a:xfrm>
        </p:grpSpPr>
        <p:pic>
          <p:nvPicPr>
            <p:cNvPr id="24" name="sos">
              <a:extLst>
                <a:ext uri="{FF2B5EF4-FFF2-40B4-BE49-F238E27FC236}">
                  <a16:creationId xmlns:a16="http://schemas.microsoft.com/office/drawing/2014/main" id="{71973F25-5FAC-42C5-9558-F59B2D0C8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8726" y="0"/>
              <a:ext cx="6858000" cy="6858000"/>
            </a:xfrm>
            <a:prstGeom prst="rect">
              <a:avLst/>
            </a:prstGeom>
          </p:spPr>
        </p:pic>
        <p:cxnSp>
          <p:nvCxnSpPr>
            <p:cNvPr id="25" name="p sos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7150" y="5583384"/>
              <a:ext cx="995647" cy="17319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5014489" y="5324338"/>
                  <a:ext cx="2469159" cy="4361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160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sz="1400" err="1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sos</a:t>
                  </a:r>
                  <a:endParaRPr lang="en-US" sz="160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6" name="p(x) sos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4489" y="5324338"/>
                  <a:ext cx="2469159" cy="436196"/>
                </a:xfrm>
                <a:prstGeom prst="rect">
                  <a:avLst/>
                </a:prstGeom>
                <a:blipFill>
                  <a:blip r:embed="rId6"/>
                  <a:stretch>
                    <a:fillRect l="-4505" t="-10000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convex in">
            <a:extLst>
              <a:ext uri="{FF2B5EF4-FFF2-40B4-BE49-F238E27FC236}">
                <a16:creationId xmlns:a16="http://schemas.microsoft.com/office/drawing/2014/main" id="{6CECB779-2931-422C-A07E-6E160EE40B1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2" y="1723592"/>
            <a:ext cx="3871161" cy="3871161"/>
          </a:xfrm>
          <a:prstGeom prst="rect">
            <a:avLst/>
          </a:prstGeom>
        </p:spPr>
      </p:pic>
      <p:pic>
        <p:nvPicPr>
          <p:cNvPr id="28" name="convex out" hidden="1">
            <a:extLst>
              <a:ext uri="{FF2B5EF4-FFF2-40B4-BE49-F238E27FC236}">
                <a16:creationId xmlns:a16="http://schemas.microsoft.com/office/drawing/2014/main" id="{577D5E71-1E0B-41D5-8BBA-C301F6ED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72" y="1744376"/>
            <a:ext cx="3871161" cy="3871161"/>
          </a:xfrm>
          <a:prstGeom prst="rect">
            <a:avLst/>
          </a:prstGeom>
        </p:spPr>
      </p:pic>
      <p:pic>
        <p:nvPicPr>
          <p:cNvPr id="29" name="Linear ineq" hidden="1">
            <a:extLst>
              <a:ext uri="{FF2B5EF4-FFF2-40B4-BE49-F238E27FC236}">
                <a16:creationId xmlns:a16="http://schemas.microsoft.com/office/drawing/2014/main" id="{CBDCEEAD-E0EE-484F-9D58-2CD6236FE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3022" y="2622622"/>
            <a:ext cx="3300156" cy="3149447"/>
          </a:xfrm>
          <a:prstGeom prst="rect">
            <a:avLst/>
          </a:prstGeom>
        </p:spPr>
      </p:pic>
      <p:pic>
        <p:nvPicPr>
          <p:cNvPr id="30" name="first hyperplane">
            <a:extLst>
              <a:ext uri="{FF2B5EF4-FFF2-40B4-BE49-F238E27FC236}">
                <a16:creationId xmlns:a16="http://schemas.microsoft.com/office/drawing/2014/main" id="{40176244-45C1-B847-8741-CDD90ACF1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3367" y="4509596"/>
            <a:ext cx="3014725" cy="772907"/>
          </a:xfrm>
          <a:prstGeom prst="rect">
            <a:avLst/>
          </a:prstGeom>
        </p:spPr>
      </p:pic>
      <p:grpSp>
        <p:nvGrpSpPr>
          <p:cNvPr id="31" name="second hyperplane"/>
          <p:cNvGrpSpPr/>
          <p:nvPr/>
        </p:nvGrpSpPr>
        <p:grpSpPr>
          <a:xfrm>
            <a:off x="2082792" y="1764606"/>
            <a:ext cx="3809310" cy="2328829"/>
            <a:chOff x="-552473" y="438193"/>
            <a:chExt cx="5154510" cy="3466340"/>
          </a:xfrm>
        </p:grpSpPr>
        <p:pic>
          <p:nvPicPr>
            <p:cNvPr id="32" name="second hyperplane">
              <a:extLst>
                <a:ext uri="{FF2B5EF4-FFF2-40B4-BE49-F238E27FC236}">
                  <a16:creationId xmlns:a16="http://schemas.microsoft.com/office/drawing/2014/main" id="{1918206A-1D99-D64B-9A2D-757D4FC84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8824"/>
            <a:stretch/>
          </p:blipFill>
          <p:spPr>
            <a:xfrm>
              <a:off x="0" y="438193"/>
              <a:ext cx="4602037" cy="3123680"/>
            </a:xfrm>
            <a:prstGeom prst="rect">
              <a:avLst/>
            </a:prstGeom>
          </p:spPr>
        </p:pic>
        <p:pic>
          <p:nvPicPr>
            <p:cNvPr id="33" name="l(p) &gt;= 0">
              <a:extLst>
                <a:ext uri="{FF2B5EF4-FFF2-40B4-BE49-F238E27FC236}">
                  <a16:creationId xmlns:a16="http://schemas.microsoft.com/office/drawing/2014/main" id="{43C7BA14-A054-714E-AF40-82C201A3E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8627" b="-3143"/>
            <a:stretch/>
          </p:blipFill>
          <p:spPr>
            <a:xfrm>
              <a:off x="-552473" y="3041726"/>
              <a:ext cx="4208819" cy="862807"/>
            </a:xfrm>
            <a:prstGeom prst="rect">
              <a:avLst/>
            </a:prstGeom>
          </p:spPr>
        </p:pic>
      </p:grpSp>
      <p:grpSp>
        <p:nvGrpSpPr>
          <p:cNvPr id="34" name="p conv -&gt;"/>
          <p:cNvGrpSpPr/>
          <p:nvPr/>
        </p:nvGrpSpPr>
        <p:grpSpPr>
          <a:xfrm>
            <a:off x="4817007" y="3582146"/>
            <a:ext cx="2144528" cy="246222"/>
            <a:chOff x="3052321" y="3372746"/>
            <a:chExt cx="2144528" cy="246220"/>
          </a:xfrm>
        </p:grpSpPr>
        <p:cxnSp>
          <p:nvCxnSpPr>
            <p:cNvPr id="35" name="p convex -&gt;">
              <a:extLst>
                <a:ext uri="{FF2B5EF4-FFF2-40B4-BE49-F238E27FC236}">
                  <a16:creationId xmlns:a16="http://schemas.microsoft.com/office/drawing/2014/main" id="{EC91CE71-D8D2-4B08-8C6A-0D9DD3F304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321" y="3517983"/>
              <a:ext cx="670685" cy="30495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p convex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/>
                <p:nvPr/>
              </p:nvSpPr>
              <p:spPr>
                <a:xfrm>
                  <a:off x="3803073" y="3372746"/>
                  <a:ext cx="1393776" cy="2462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160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</a:t>
                  </a:r>
                  <a:r>
                    <a:rPr lang="en-US" sz="140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convex</a:t>
                  </a:r>
                  <a:endParaRPr lang="en-US" sz="160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36" name="p convex">
                  <a:extLst>
                    <a:ext uri="{FF2B5EF4-FFF2-40B4-BE49-F238E27FC236}">
                      <a16:creationId xmlns:a16="http://schemas.microsoft.com/office/drawing/2014/main" id="{829A5701-FD87-48A4-9D14-11338D7D0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073" y="3372746"/>
                  <a:ext cx="1393776" cy="246220"/>
                </a:xfrm>
                <a:prstGeom prst="rect">
                  <a:avLst/>
                </a:prstGeom>
                <a:blipFill>
                  <a:blip r:embed="rId12"/>
                  <a:stretch>
                    <a:fillRect l="-4505" t="-10000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level 3 left"/>
          <p:cNvGrpSpPr/>
          <p:nvPr/>
        </p:nvGrpSpPr>
        <p:grpSpPr>
          <a:xfrm>
            <a:off x="10131157" y="3668095"/>
            <a:ext cx="3980898" cy="2057930"/>
            <a:chOff x="7624913" y="4006506"/>
            <a:chExt cx="3980897" cy="20579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ond (ii)">
                  <a:extLst>
                    <a:ext uri="{FF2B5EF4-FFF2-40B4-BE49-F238E27FC236}">
                      <a16:creationId xmlns:a16="http://schemas.microsoft.com/office/drawing/2014/main" id="{601FCB2F-D66F-404A-87C0-EDD8BF26C260}"/>
                    </a:ext>
                  </a:extLst>
                </p:cNvPr>
                <p:cNvSpPr/>
                <p:nvPr/>
              </p:nvSpPr>
              <p:spPr>
                <a:xfrm>
                  <a:off x="7624913" y="5468118"/>
                  <a:ext cx="3980897" cy="596317"/>
                </a:xfrm>
                <a:prstGeom prst="rect">
                  <a:avLst/>
                </a:prstGeom>
                <a:ln w="47625">
                  <a:solidFill>
                    <a:schemeClr val="accent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C00000"/>
                      </a:solidFill>
                    </a:rPr>
                    <a:t>(II)</a:t>
                  </a:r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≠1,2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nary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2" name="cond (ii)">
                  <a:extLst>
                    <a:ext uri="{FF2B5EF4-FFF2-40B4-BE49-F238E27FC236}">
                      <a16:creationId xmlns:a16="http://schemas.microsoft.com/office/drawing/2014/main" id="{601FCB2F-D66F-404A-87C0-EDD8BF26C2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4913" y="5468118"/>
                  <a:ext cx="3980897" cy="596317"/>
                </a:xfrm>
                <a:prstGeom prst="rect">
                  <a:avLst/>
                </a:prstGeom>
                <a:blipFill>
                  <a:blip r:embed="rId13"/>
                  <a:stretch>
                    <a:fillRect t="-30769" b="-73077"/>
                  </a:stretch>
                </a:blipFill>
                <a:ln w="476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one complex -&gt; (ii)">
              <a:extLst>
                <a:ext uri="{FF2B5EF4-FFF2-40B4-BE49-F238E27FC236}">
                  <a16:creationId xmlns:a16="http://schemas.microsoft.com/office/drawing/2014/main" id="{6BBA1FFF-56DD-464C-852C-C2989C3FB7C5}"/>
                </a:ext>
              </a:extLst>
            </p:cNvPr>
            <p:cNvCxnSpPr>
              <a:cxnSpLocks/>
              <a:stCxn id="6" idx="2"/>
              <a:endCxn id="12" idx="0"/>
            </p:cNvCxnSpPr>
            <p:nvPr/>
          </p:nvCxnSpPr>
          <p:spPr>
            <a:xfrm flipH="1">
              <a:off x="9615362" y="4006506"/>
              <a:ext cx="48186" cy="1461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level 2 left"/>
          <p:cNvGrpSpPr/>
          <p:nvPr/>
        </p:nvGrpSpPr>
        <p:grpSpPr>
          <a:xfrm>
            <a:off x="9500350" y="2471886"/>
            <a:ext cx="4081615" cy="1196210"/>
            <a:chOff x="7366747" y="2471884"/>
            <a:chExt cx="4081614" cy="1196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exactly two are complex">
                  <a:extLst>
                    <a:ext uri="{FF2B5EF4-FFF2-40B4-BE49-F238E27FC236}">
                      <a16:creationId xmlns:a16="http://schemas.microsoft.com/office/drawing/2014/main" id="{70F368C2-F622-284A-8A66-1D0A8FE4A14E}"/>
                    </a:ext>
                  </a:extLst>
                </p:cNvPr>
                <p:cNvSpPr txBox="1"/>
                <p:nvPr/>
              </p:nvSpPr>
              <p:spPr>
                <a:xfrm>
                  <a:off x="8624021" y="3152759"/>
                  <a:ext cx="2824340" cy="51533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600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Exactly two of the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endParaRPr lang="en-US" sz="16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  <a:p>
                  <a:r>
                    <a:rPr lang="en-US" sz="1600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are not real, say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b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endParaRPr lang="en-US" sz="1600" dirty="0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6" name="exactly two are complex">
                  <a:extLst>
                    <a:ext uri="{FF2B5EF4-FFF2-40B4-BE49-F238E27FC236}">
                      <a16:creationId xmlns:a16="http://schemas.microsoft.com/office/drawing/2014/main" id="{70F368C2-F622-284A-8A66-1D0A8FE4A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4021" y="3152759"/>
                  <a:ext cx="2824340" cy="515334"/>
                </a:xfrm>
                <a:prstGeom prst="rect">
                  <a:avLst/>
                </a:prstGeom>
                <a:blipFill>
                  <a:blip r:embed="rId14"/>
                  <a:stretch>
                    <a:fillRect l="-4036" t="-9524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-&gt; to right">
              <a:extLst>
                <a:ext uri="{FF2B5EF4-FFF2-40B4-BE49-F238E27FC236}">
                  <a16:creationId xmlns:a16="http://schemas.microsoft.com/office/drawing/2014/main" id="{2FBDF4D8-1258-4654-9CD4-A4E508A6141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747" y="2471884"/>
              <a:ext cx="2669444" cy="65772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level 3 right"/>
          <p:cNvGrpSpPr/>
          <p:nvPr/>
        </p:nvGrpSpPr>
        <p:grpSpPr>
          <a:xfrm>
            <a:off x="5890295" y="3398285"/>
            <a:ext cx="2809155" cy="2368648"/>
            <a:chOff x="3756692" y="3398282"/>
            <a:chExt cx="2809154" cy="2368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d (i)">
                  <a:extLst>
                    <a:ext uri="{FF2B5EF4-FFF2-40B4-BE49-F238E27FC236}">
                      <a16:creationId xmlns:a16="http://schemas.microsoft.com/office/drawing/2014/main" id="{388DF6BE-F7FC-4D27-BF42-106E15EDC950}"/>
                    </a:ext>
                  </a:extLst>
                </p:cNvPr>
                <p:cNvSpPr/>
                <p:nvPr/>
              </p:nvSpPr>
              <p:spPr>
                <a:xfrm>
                  <a:off x="3756692" y="5173498"/>
                  <a:ext cx="2809154" cy="593432"/>
                </a:xfrm>
                <a:prstGeom prst="rect">
                  <a:avLst/>
                </a:prstGeom>
                <a:ln w="47625">
                  <a:solidFill>
                    <a:schemeClr val="accent1"/>
                  </a:solidFill>
                </a:ln>
              </p:spPr>
              <p:txBody>
                <a:bodyPr wrap="none">
                  <a:noAutofit/>
                </a:bodyPr>
                <a:lstStyle/>
                <a:p>
                  <a:r>
                    <a:rPr lang="en-US" sz="1600" b="1" dirty="0">
                      <a:solidFill>
                        <a:srgbClr val="C00000"/>
                      </a:solidFill>
                    </a:rPr>
                    <a:t>(I)</a:t>
                  </a:r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sz="16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" name="cond (i)">
                  <a:extLst>
                    <a:ext uri="{FF2B5EF4-FFF2-40B4-BE49-F238E27FC236}">
                      <a16:creationId xmlns:a16="http://schemas.microsoft.com/office/drawing/2014/main" id="{388DF6BE-F7FC-4D27-BF42-106E15EDC9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692" y="5173498"/>
                  <a:ext cx="2809154" cy="593432"/>
                </a:xfrm>
                <a:prstGeom prst="rect">
                  <a:avLst/>
                </a:prstGeom>
                <a:blipFill>
                  <a:blip r:embed="rId15"/>
                  <a:stretch>
                    <a:fillRect t="-28846" b="-73077"/>
                  </a:stretch>
                </a:blipFill>
                <a:ln w="47625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all real -&gt; (i)">
              <a:extLst>
                <a:ext uri="{FF2B5EF4-FFF2-40B4-BE49-F238E27FC236}">
                  <a16:creationId xmlns:a16="http://schemas.microsoft.com/office/drawing/2014/main" id="{44282340-913B-4154-A70D-96FC75465EE7}"/>
                </a:ext>
              </a:extLst>
            </p:cNvPr>
            <p:cNvCxnSpPr>
              <a:stCxn id="4" idx="2"/>
              <a:endCxn id="11" idx="0"/>
            </p:cNvCxnSpPr>
            <p:nvPr/>
          </p:nvCxnSpPr>
          <p:spPr>
            <a:xfrm flipH="1">
              <a:off x="5161269" y="3398282"/>
              <a:ext cx="34381" cy="17752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level 2 right"/>
          <p:cNvGrpSpPr/>
          <p:nvPr/>
        </p:nvGrpSpPr>
        <p:grpSpPr>
          <a:xfrm>
            <a:off x="6609470" y="2459959"/>
            <a:ext cx="2890882" cy="938326"/>
            <a:chOff x="4475869" y="2459959"/>
            <a:chExt cx="2890882" cy="9383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all zi are real">
                  <a:extLst>
                    <a:ext uri="{FF2B5EF4-FFF2-40B4-BE49-F238E27FC236}">
                      <a16:creationId xmlns:a16="http://schemas.microsoft.com/office/drawing/2014/main" id="{B075D413-2D5D-1F41-87AB-A3B6D89880F3}"/>
                    </a:ext>
                  </a:extLst>
                </p:cNvPr>
                <p:cNvSpPr txBox="1"/>
                <p:nvPr/>
              </p:nvSpPr>
              <p:spPr>
                <a:xfrm>
                  <a:off x="4475869" y="3121030"/>
                  <a:ext cx="1439561" cy="2772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All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a14:m>
                  <a:r>
                    <a:rPr lang="en-US" dirty="0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are real</a:t>
                  </a:r>
                </a:p>
              </p:txBody>
            </p:sp>
          </mc:Choice>
          <mc:Fallback>
            <p:sp>
              <p:nvSpPr>
                <p:cNvPr id="4" name="all zi are real">
                  <a:extLst>
                    <a:ext uri="{FF2B5EF4-FFF2-40B4-BE49-F238E27FC236}">
                      <a16:creationId xmlns:a16="http://schemas.microsoft.com/office/drawing/2014/main" id="{B075D413-2D5D-1F41-87AB-A3B6D8988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5869" y="3121030"/>
                  <a:ext cx="1439561" cy="277255"/>
                </a:xfrm>
                <a:prstGeom prst="rect">
                  <a:avLst/>
                </a:prstGeom>
                <a:blipFill>
                  <a:blip r:embed="rId16"/>
                  <a:stretch>
                    <a:fillRect l="-8696" t="-21739" r="-8696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-&gt; to left">
              <a:extLst>
                <a:ext uri="{FF2B5EF4-FFF2-40B4-BE49-F238E27FC236}">
                  <a16:creationId xmlns:a16="http://schemas.microsoft.com/office/drawing/2014/main" id="{D3C19194-C409-4B60-914C-CF67B0797E17}"/>
                </a:ext>
              </a:extLst>
            </p:cNvPr>
            <p:cNvCxnSpPr>
              <a:endCxn id="4" idx="0"/>
            </p:cNvCxnSpPr>
            <p:nvPr/>
          </p:nvCxnSpPr>
          <p:spPr>
            <a:xfrm flipH="1">
              <a:off x="5195650" y="2459959"/>
              <a:ext cx="2171101" cy="661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level 1"/>
          <p:cNvGrpSpPr/>
          <p:nvPr/>
        </p:nvGrpSpPr>
        <p:grpSpPr>
          <a:xfrm>
            <a:off x="7703542" y="2029975"/>
            <a:ext cx="6747167" cy="603561"/>
            <a:chOff x="5569938" y="2029972"/>
            <a:chExt cx="6747166" cy="6035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sum zi zi = 0">
                  <a:extLst>
                    <a:ext uri="{FF2B5EF4-FFF2-40B4-BE49-F238E27FC236}">
                      <a16:creationId xmlns:a16="http://schemas.microsoft.com/office/drawing/2014/main" id="{96621C26-1772-0044-8839-A388E80A17F1}"/>
                    </a:ext>
                  </a:extLst>
                </p:cNvPr>
                <p:cNvSpPr txBox="1"/>
                <p:nvPr/>
              </p:nvSpPr>
              <p:spPr>
                <a:xfrm>
                  <a:off x="5569938" y="2029972"/>
                  <a:ext cx="4418068" cy="5708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>
                      <a:latin typeface="Futura Medium" panose="020B0602020204020303" pitchFamily="34" charset="-79"/>
                      <a:cs typeface="Futura Medium" panose="020B0602020204020303" pitchFamily="34" charset="-79"/>
                    </a:rPr>
                    <a:t> and other conditions on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>
                    <a:solidFill>
                      <a:schemeClr val="accent1"/>
                    </a:solidFill>
                    <a:latin typeface="Futura Medium" panose="020B0602020204020303" pitchFamily="34" charset="-79"/>
                  </a:endParaRPr>
                </a:p>
                <a:p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3" name="sum zi zi = 0">
                  <a:extLst>
                    <a:ext uri="{FF2B5EF4-FFF2-40B4-BE49-F238E27FC236}">
                      <a16:creationId xmlns:a16="http://schemas.microsoft.com/office/drawing/2014/main" id="{96621C26-1772-0044-8839-A388E80A1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938" y="2029972"/>
                  <a:ext cx="4418068" cy="570863"/>
                </a:xfrm>
                <a:prstGeom prst="rect">
                  <a:avLst/>
                </a:prstGeom>
                <a:blipFill>
                  <a:blip r:embed="rId17"/>
                  <a:stretch>
                    <a:fillRect l="-9195" t="-78261" b="-6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(cayley -bacharach)">
              <a:extLst>
                <a:ext uri="{FF2B5EF4-FFF2-40B4-BE49-F238E27FC236}">
                  <a16:creationId xmlns:a16="http://schemas.microsoft.com/office/drawing/2014/main" id="{92C81A08-0C3F-441A-9DB3-48D50CEF6319}"/>
                </a:ext>
              </a:extLst>
            </p:cNvPr>
            <p:cNvSpPr txBox="1"/>
            <p:nvPr/>
          </p:nvSpPr>
          <p:spPr>
            <a:xfrm>
              <a:off x="8949378" y="2356535"/>
              <a:ext cx="33677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[Cayley-Bacharach]</a:t>
              </a:r>
            </a:p>
          </p:txBody>
        </p:sp>
      </p:grpSp>
      <p:grpSp>
        <p:nvGrpSpPr>
          <p:cNvPr id="46" name="level 0"/>
          <p:cNvGrpSpPr/>
          <p:nvPr/>
        </p:nvGrpSpPr>
        <p:grpSpPr>
          <a:xfrm>
            <a:off x="5162848" y="1035884"/>
            <a:ext cx="8436587" cy="2598809"/>
            <a:chOff x="3029246" y="1035880"/>
            <a:chExt cx="8436586" cy="25988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l(p) =">
                  <a:extLst>
                    <a:ext uri="{FF2B5EF4-FFF2-40B4-BE49-F238E27FC236}">
                      <a16:creationId xmlns:a16="http://schemas.microsoft.com/office/drawing/2014/main" id="{000438F4-BC8E-E140-93C6-DF77079C35FB}"/>
                    </a:ext>
                  </a:extLst>
                </p:cNvPr>
                <p:cNvSpPr txBox="1"/>
                <p:nvPr/>
              </p:nvSpPr>
              <p:spPr>
                <a:xfrm>
                  <a:off x="6446595" y="1035880"/>
                  <a:ext cx="2077877" cy="6933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ℓ: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=1,…,8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>
                    <a:latin typeface="Futura Medium" panose="020B0602020204020303" pitchFamily="34" charset="-79"/>
                    <a:cs typeface="Futura Medium" panose="020B0602020204020303" pitchFamily="34" charset="-79"/>
                  </a:endParaRPr>
                </a:p>
              </p:txBody>
            </p:sp>
          </mc:Choice>
          <mc:Fallback>
            <p:sp>
              <p:nvSpPr>
                <p:cNvPr id="2" name="l(p) =">
                  <a:extLst>
                    <a:ext uri="{FF2B5EF4-FFF2-40B4-BE49-F238E27FC236}">
                      <a16:creationId xmlns:a16="http://schemas.microsoft.com/office/drawing/2014/main" id="{000438F4-BC8E-E140-93C6-DF77079C3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595" y="1035880"/>
                  <a:ext cx="2077877" cy="693395"/>
                </a:xfrm>
                <a:prstGeom prst="rect">
                  <a:avLst/>
                </a:prstGeom>
                <a:blipFill>
                  <a:blip r:embed="rId18"/>
                  <a:stretch>
                    <a:fillRect l="-1829" t="-141818" b="-19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blekherman 2012">
              <a:extLst>
                <a:ext uri="{FF2B5EF4-FFF2-40B4-BE49-F238E27FC236}">
                  <a16:creationId xmlns:a16="http://schemas.microsoft.com/office/drawing/2014/main" id="{8DF5A7BA-FF6D-4700-AAD8-9E06E4610845}"/>
                </a:ext>
              </a:extLst>
            </p:cNvPr>
            <p:cNvSpPr txBox="1"/>
            <p:nvPr/>
          </p:nvSpPr>
          <p:spPr>
            <a:xfrm>
              <a:off x="8098106" y="1250176"/>
              <a:ext cx="33677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[</a:t>
              </a:r>
              <a:r>
                <a:rPr lang="en-US" sz="1200" b="1" dirty="0" err="1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Blekherman</a:t>
              </a:r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  <a:latin typeface="Monaco" pitchFamily="2" charset="77"/>
                </a:rPr>
                <a:t>, 2012]</a:t>
              </a:r>
            </a:p>
          </p:txBody>
        </p:sp>
        <p:sp>
          <p:nvSpPr>
            <p:cNvPr id="43" name="arc t ohyperplane"/>
            <p:cNvSpPr/>
            <p:nvPr/>
          </p:nvSpPr>
          <p:spPr>
            <a:xfrm>
              <a:off x="3029246" y="1299543"/>
              <a:ext cx="4990011" cy="2335146"/>
            </a:xfrm>
            <a:prstGeom prst="arc">
              <a:avLst>
                <a:gd name="adj1" fmla="val 10421112"/>
                <a:gd name="adj2" fmla="val 18283985"/>
              </a:avLst>
            </a:prstGeom>
            <a:ln w="41275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C2A26-E6D0-7644-A064-CEEB55A1637C}"/>
                  </a:ext>
                </a:extLst>
              </p:cNvPr>
              <p:cNvSpPr txBox="1"/>
              <p:nvPr/>
            </p:nvSpPr>
            <p:spPr>
              <a:xfrm>
                <a:off x="2141227" y="155153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4472C4">
                        <a:lumMod val="50000"/>
                      </a:srgbClr>
                    </a:solidFill>
                    <a:latin typeface="Monaco"/>
                    <a:ea typeface="+mj-ea"/>
                    <a:cs typeface="Futura Medium" panose="020B0602020204020303"/>
                  </a:rPr>
                  <a:t>Dual of the </a:t>
                </a:r>
                <a:r>
                  <a:rPr lang="en-US" sz="3600" dirty="0" err="1">
                    <a:solidFill>
                      <a:srgbClr val="4472C4">
                        <a:lumMod val="50000"/>
                      </a:srgbClr>
                    </a:solidFill>
                    <a:latin typeface="Monaco"/>
                    <a:ea typeface="+mj-ea"/>
                    <a:cs typeface="Futura Medium" panose="020B0602020204020303"/>
                  </a:rPr>
                  <a:t>sos</a:t>
                </a:r>
                <a:r>
                  <a:rPr lang="en-US" sz="3600" dirty="0">
                    <a:solidFill>
                      <a:srgbClr val="4472C4">
                        <a:lumMod val="50000"/>
                      </a:srgbClr>
                    </a:solidFill>
                    <a:latin typeface="Monaco"/>
                    <a:ea typeface="+mj-ea"/>
                    <a:cs typeface="Futura Medium" panose="020B0602020204020303"/>
                  </a:rPr>
                  <a:t> cone </a:t>
                </a:r>
                <a14:m>
                  <m:oMath xmlns:m="http://schemas.openxmlformats.org/officeDocument/2006/math">
                    <m:r>
                      <a:rPr lang="en-US" sz="3600">
                        <a:solidFill>
                          <a:srgbClr val="4472C4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lang="en-US" sz="3600" i="1">
                        <a:solidFill>
                          <a:srgbClr val="4472C4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  <m:r>
                      <a:rPr lang="en-US" sz="3600" i="1">
                        <a:solidFill>
                          <a:srgbClr val="4472C4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=4, 2</m:t>
                    </m:r>
                    <m:r>
                      <a:rPr lang="en-US" sz="3600" i="1">
                        <a:solidFill>
                          <a:srgbClr val="4472C4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𝑑</m:t>
                    </m:r>
                    <m:r>
                      <a:rPr lang="en-US" sz="3600" i="1">
                        <a:solidFill>
                          <a:srgbClr val="4472C4">
                            <a:lumMod val="50000"/>
                          </a:srgb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=4)</m:t>
                    </m:r>
                  </m:oMath>
                </a14:m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  <a:latin typeface="Monaco"/>
                  <a:cs typeface="Futura Medium" panose="020B0602020204020303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C2A26-E6D0-7644-A064-CEEB55A16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227" y="155153"/>
                <a:ext cx="12192000" cy="646331"/>
              </a:xfrm>
              <a:prstGeom prst="rect">
                <a:avLst/>
              </a:prstGeom>
              <a:blipFill>
                <a:blip r:embed="rId19"/>
                <a:stretch>
                  <a:fillRect t="-1568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E5301-51D4-AB42-B647-18333F81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279AF-65EC-6A4C-8AE8-742307459B7B}" type="slidenum">
              <a:rPr lang="en-US" sz="1100"/>
              <a:t>9</a:t>
            </a:fld>
            <a:endParaRPr lang="en-US" sz="11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d (ii)">
                <a:extLst>
                  <a:ext uri="{FF2B5EF4-FFF2-40B4-BE49-F238E27FC236}">
                    <a16:creationId xmlns:a16="http://schemas.microsoft.com/office/drawing/2014/main" id="{83E065DA-52C1-A246-BC40-C5686AAFB1AE}"/>
                  </a:ext>
                </a:extLst>
              </p:cNvPr>
              <p:cNvSpPr/>
              <p:nvPr/>
            </p:nvSpPr>
            <p:spPr>
              <a:xfrm>
                <a:off x="4002745" y="6130857"/>
                <a:ext cx="9291919" cy="553998"/>
              </a:xfrm>
              <a:prstGeom prst="rect">
                <a:avLst/>
              </a:prstGeom>
              <a:ln w="47625">
                <a:solidFill>
                  <a:schemeClr val="accent1"/>
                </a:solidFill>
              </a:ln>
            </p:spPr>
            <p:txBody>
              <a:bodyPr wrap="square" tIns="91440" bIns="9144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Takeaway:  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Futura Medium" panose="020B0602020204020303" pitchFamily="34" charset="-79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400" b="1" dirty="0" err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sos</a:t>
                </a: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sz="2400" b="1" dirty="0" err="1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iff</a:t>
                </a: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it satisfies </a:t>
                </a:r>
                <a:r>
                  <a:rPr lang="en-US" sz="2400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(I) </a:t>
                </a: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and</a:t>
                </a:r>
                <a:r>
                  <a:rPr lang="en-US" sz="2400" b="1" dirty="0">
                    <a:solidFill>
                      <a:srgbClr val="C0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(II)</a:t>
                </a:r>
                <a:endParaRPr lang="en-US" sz="24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47" name="cond (ii)">
                <a:extLst>
                  <a:ext uri="{FF2B5EF4-FFF2-40B4-BE49-F238E27FC236}">
                    <a16:creationId xmlns:a16="http://schemas.microsoft.com/office/drawing/2014/main" id="{83E065DA-52C1-A246-BC40-C5686AAFB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745" y="6130857"/>
                <a:ext cx="9291919" cy="553998"/>
              </a:xfrm>
              <a:prstGeom prst="rect">
                <a:avLst/>
              </a:prstGeom>
              <a:blipFill>
                <a:blip r:embed="rId20"/>
                <a:stretch>
                  <a:fillRect b="-10417"/>
                </a:stretch>
              </a:blipFill>
              <a:ln w="476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85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2172</Words>
  <Application>Microsoft Macintosh PowerPoint</Application>
  <PresentationFormat>Custom</PresentationFormat>
  <Paragraphs>415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Futura Medium</vt:lpstr>
      <vt:lpstr>Monaco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outline of the proof</vt:lpstr>
      <vt:lpstr>PowerPoint Presentation</vt:lpstr>
      <vt:lpstr>PowerPoint Presentation</vt:lpstr>
      <vt:lpstr>PowerPoint Presentation</vt:lpstr>
      <vt:lpstr>Dual of the cone of convex forms</vt:lpstr>
      <vt:lpstr>PowerPoint Presentation</vt:lpstr>
      <vt:lpstr>Generalized Cauchy-Schwarz Inequalities</vt:lpstr>
      <vt:lpstr>PowerPoint Presentation</vt:lpstr>
      <vt:lpstr>PowerPoint Presentation</vt:lpstr>
      <vt:lpstr>PowerPoint Presentation</vt:lpstr>
      <vt:lpstr>Complex Cauchy-Schwarz</vt:lpstr>
      <vt:lpstr>Proof of the complex Cauchy-Schwarz</vt:lpstr>
      <vt:lpstr>PowerPoint Presentation</vt:lpstr>
      <vt:lpstr>Putting everything together</vt:lpstr>
      <vt:lpstr>What about convex ternary sextics?  (n=3, 2d=6)</vt:lpstr>
      <vt:lpstr>PowerPoint Presentation</vt:lpstr>
      <vt:lpstr>Conclusion and open problems</vt:lpstr>
      <vt:lpstr>PowerPoint Presentation</vt:lpstr>
      <vt:lpstr>Backup Slides</vt:lpstr>
      <vt:lpstr>PowerPoint Presentation</vt:lpstr>
      <vt:lpstr>PowerPoint Presentation</vt:lpstr>
      <vt:lpstr>Putting everything together</vt:lpstr>
      <vt:lpstr>PowerPoint Presentation</vt:lpstr>
      <vt:lpstr>PowerPoint Presentation</vt:lpstr>
      <vt:lpstr>PowerPoint Presentation</vt:lpstr>
      <vt:lpstr>PowerPoint Presentation</vt:lpstr>
      <vt:lpstr>Proof of the complex Cauchy-Schwarz (1/2)</vt:lpstr>
      <vt:lpstr>Proof of the complex Cauchy-Schwarz (2/2)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Bachir El Khadir</dc:creator>
  <cp:lastModifiedBy>Bachir El Khadir</cp:lastModifiedBy>
  <cp:revision>4</cp:revision>
  <dcterms:created xsi:type="dcterms:W3CDTF">2020-02-24T03:25:21Z</dcterms:created>
  <dcterms:modified xsi:type="dcterms:W3CDTF">2020-03-02T14:32:17Z</dcterms:modified>
</cp:coreProperties>
</file>